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62"/>
  </p:notesMasterIdLst>
  <p:handoutMasterIdLst>
    <p:handoutMasterId r:id="rId63"/>
  </p:handoutMasterIdLst>
  <p:sldIdLst>
    <p:sldId id="285" r:id="rId2"/>
    <p:sldId id="326" r:id="rId3"/>
    <p:sldId id="257" r:id="rId4"/>
    <p:sldId id="302" r:id="rId5"/>
    <p:sldId id="295" r:id="rId6"/>
    <p:sldId id="297" r:id="rId7"/>
    <p:sldId id="310" r:id="rId8"/>
    <p:sldId id="311" r:id="rId9"/>
    <p:sldId id="296" r:id="rId10"/>
    <p:sldId id="298" r:id="rId11"/>
    <p:sldId id="299" r:id="rId12"/>
    <p:sldId id="304" r:id="rId13"/>
    <p:sldId id="305" r:id="rId14"/>
    <p:sldId id="312" r:id="rId15"/>
    <p:sldId id="313" r:id="rId16"/>
    <p:sldId id="314" r:id="rId17"/>
    <p:sldId id="256" r:id="rId18"/>
    <p:sldId id="260" r:id="rId19"/>
    <p:sldId id="286" r:id="rId20"/>
    <p:sldId id="323" r:id="rId21"/>
    <p:sldId id="306" r:id="rId22"/>
    <p:sldId id="316" r:id="rId23"/>
    <p:sldId id="287" r:id="rId24"/>
    <p:sldId id="267" r:id="rId25"/>
    <p:sldId id="268" r:id="rId26"/>
    <p:sldId id="289" r:id="rId27"/>
    <p:sldId id="317" r:id="rId28"/>
    <p:sldId id="318" r:id="rId29"/>
    <p:sldId id="319" r:id="rId30"/>
    <p:sldId id="269" r:id="rId31"/>
    <p:sldId id="270" r:id="rId32"/>
    <p:sldId id="258" r:id="rId33"/>
    <p:sldId id="259" r:id="rId34"/>
    <p:sldId id="291" r:id="rId35"/>
    <p:sldId id="262" r:id="rId36"/>
    <p:sldId id="324" r:id="rId37"/>
    <p:sldId id="264" r:id="rId38"/>
    <p:sldId id="320" r:id="rId39"/>
    <p:sldId id="308" r:id="rId40"/>
    <p:sldId id="271" r:id="rId41"/>
    <p:sldId id="263" r:id="rId42"/>
    <p:sldId id="266" r:id="rId43"/>
    <p:sldId id="309" r:id="rId44"/>
    <p:sldId id="261" r:id="rId45"/>
    <p:sldId id="272" r:id="rId46"/>
    <p:sldId id="321" r:id="rId47"/>
    <p:sldId id="273" r:id="rId48"/>
    <p:sldId id="274" r:id="rId49"/>
    <p:sldId id="277" r:id="rId50"/>
    <p:sldId id="278" r:id="rId51"/>
    <p:sldId id="288" r:id="rId52"/>
    <p:sldId id="293" r:id="rId53"/>
    <p:sldId id="322" r:id="rId54"/>
    <p:sldId id="303" r:id="rId55"/>
    <p:sldId id="279" r:id="rId56"/>
    <p:sldId id="280" r:id="rId57"/>
    <p:sldId id="281" r:id="rId58"/>
    <p:sldId id="283" r:id="rId59"/>
    <p:sldId id="282" r:id="rId60"/>
    <p:sldId id="284" r:id="rId6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86" autoAdjust="0"/>
    <p:restoredTop sz="94660"/>
  </p:normalViewPr>
  <p:slideViewPr>
    <p:cSldViewPr snapToGrid="0">
      <p:cViewPr varScale="1">
        <p:scale>
          <a:sx n="68" d="100"/>
          <a:sy n="68" d="100"/>
        </p:scale>
        <p:origin x="37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39895A-73AD-4E99-A41A-B0DDF0815A16}" type="datetimeFigureOut">
              <a:rPr lang="en-US" smtClean="0"/>
              <a:t>11/15/2021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0B76431-E797-4951-BEF7-8FB6CF15CEBD}" type="slidenum">
              <a:rPr lang="en-US" smtClean="0"/>
              <a:t>‹#›</a:t>
            </a:fld>
            <a:endParaRPr lang="en-US"/>
          </a:p>
        </p:txBody>
      </p:sp>
    </p:spTree>
    <p:extLst>
      <p:ext uri="{BB962C8B-B14F-4D97-AF65-F5344CB8AC3E}">
        <p14:creationId xmlns:p14="http://schemas.microsoft.com/office/powerpoint/2010/main" val="3255921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AF44063-7860-4C83-B2B2-CBDF9CD3F443}" type="datetimeFigureOut">
              <a:rPr lang="en-US" smtClean="0"/>
              <a:t>11/15/2021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B90FEA7-FE1C-4EBE-9028-FA960810B994}" type="slidenum">
              <a:rPr lang="en-US" smtClean="0"/>
              <a:t>‹#›</a:t>
            </a:fld>
            <a:endParaRPr lang="en-US"/>
          </a:p>
        </p:txBody>
      </p:sp>
    </p:spTree>
    <p:extLst>
      <p:ext uri="{BB962C8B-B14F-4D97-AF65-F5344CB8AC3E}">
        <p14:creationId xmlns:p14="http://schemas.microsoft.com/office/powerpoint/2010/main" val="293889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5"/>
          </p:nvPr>
        </p:nvSpPr>
        <p:spPr/>
        <p:txBody>
          <a:bodyPr/>
          <a:lstStyle/>
          <a:p>
            <a:fld id="{3B90FEA7-FE1C-4EBE-9028-FA960810B994}" type="slidenum">
              <a:rPr lang="en-US" smtClean="0"/>
              <a:t>4</a:t>
            </a:fld>
            <a:endParaRPr lang="en-US"/>
          </a:p>
        </p:txBody>
      </p:sp>
    </p:spTree>
    <p:extLst>
      <p:ext uri="{BB962C8B-B14F-4D97-AF65-F5344CB8AC3E}">
        <p14:creationId xmlns:p14="http://schemas.microsoft.com/office/powerpoint/2010/main" val="88743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videos – what works/doesn’t work. Research the company</a:t>
            </a:r>
          </a:p>
        </p:txBody>
      </p:sp>
      <p:sp>
        <p:nvSpPr>
          <p:cNvPr id="4" name="Slide Number Placeholder 3"/>
          <p:cNvSpPr>
            <a:spLocks noGrp="1"/>
          </p:cNvSpPr>
          <p:nvPr>
            <p:ph type="sldNum" sz="quarter" idx="5"/>
          </p:nvPr>
        </p:nvSpPr>
        <p:spPr/>
        <p:txBody>
          <a:bodyPr/>
          <a:lstStyle/>
          <a:p>
            <a:fld id="{3B90FEA7-FE1C-4EBE-9028-FA960810B994}" type="slidenum">
              <a:rPr lang="en-US" smtClean="0"/>
              <a:t>32</a:t>
            </a:fld>
            <a:endParaRPr lang="en-US"/>
          </a:p>
        </p:txBody>
      </p:sp>
    </p:spTree>
    <p:extLst>
      <p:ext uri="{BB962C8B-B14F-4D97-AF65-F5344CB8AC3E}">
        <p14:creationId xmlns:p14="http://schemas.microsoft.com/office/powerpoint/2010/main" val="13372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Pre-Production Watch:</a:t>
            </a:r>
          </a:p>
        </p:txBody>
      </p:sp>
      <p:sp>
        <p:nvSpPr>
          <p:cNvPr id="4" name="Slide Number Placeholder 3"/>
          <p:cNvSpPr>
            <a:spLocks noGrp="1"/>
          </p:cNvSpPr>
          <p:nvPr>
            <p:ph type="sldNum" sz="quarter" idx="5"/>
          </p:nvPr>
        </p:nvSpPr>
        <p:spPr/>
        <p:txBody>
          <a:bodyPr/>
          <a:lstStyle/>
          <a:p>
            <a:fld id="{3B90FEA7-FE1C-4EBE-9028-FA960810B994}" type="slidenum">
              <a:rPr lang="en-US" smtClean="0"/>
              <a:t>37</a:t>
            </a:fld>
            <a:endParaRPr lang="en-US"/>
          </a:p>
        </p:txBody>
      </p:sp>
    </p:spTree>
    <p:extLst>
      <p:ext uri="{BB962C8B-B14F-4D97-AF65-F5344CB8AC3E}">
        <p14:creationId xmlns:p14="http://schemas.microsoft.com/office/powerpoint/2010/main" val="410583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Production: Show to your students: Sequencing video on story telling</a:t>
            </a:r>
          </a:p>
        </p:txBody>
      </p:sp>
      <p:sp>
        <p:nvSpPr>
          <p:cNvPr id="4" name="Slide Number Placeholder 3"/>
          <p:cNvSpPr>
            <a:spLocks noGrp="1"/>
          </p:cNvSpPr>
          <p:nvPr>
            <p:ph type="sldNum" sz="quarter" idx="5"/>
          </p:nvPr>
        </p:nvSpPr>
        <p:spPr/>
        <p:txBody>
          <a:bodyPr/>
          <a:lstStyle/>
          <a:p>
            <a:fld id="{3B90FEA7-FE1C-4EBE-9028-FA960810B994}" type="slidenum">
              <a:rPr lang="en-US" smtClean="0"/>
              <a:t>38</a:t>
            </a:fld>
            <a:endParaRPr lang="en-US"/>
          </a:p>
        </p:txBody>
      </p:sp>
    </p:spTree>
    <p:extLst>
      <p:ext uri="{BB962C8B-B14F-4D97-AF65-F5344CB8AC3E}">
        <p14:creationId xmlns:p14="http://schemas.microsoft.com/office/powerpoint/2010/main" val="178046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III Production: Video Preproduction:</a:t>
            </a:r>
          </a:p>
        </p:txBody>
      </p:sp>
      <p:sp>
        <p:nvSpPr>
          <p:cNvPr id="4" name="Slide Number Placeholder 3"/>
          <p:cNvSpPr>
            <a:spLocks noGrp="1"/>
          </p:cNvSpPr>
          <p:nvPr>
            <p:ph type="sldNum" sz="quarter" idx="5"/>
          </p:nvPr>
        </p:nvSpPr>
        <p:spPr/>
        <p:txBody>
          <a:bodyPr/>
          <a:lstStyle/>
          <a:p>
            <a:fld id="{3B90FEA7-FE1C-4EBE-9028-FA960810B994}" type="slidenum">
              <a:rPr lang="en-US" smtClean="0"/>
              <a:t>41</a:t>
            </a:fld>
            <a:endParaRPr lang="en-US"/>
          </a:p>
        </p:txBody>
      </p:sp>
    </p:spTree>
    <p:extLst>
      <p:ext uri="{BB962C8B-B14F-4D97-AF65-F5344CB8AC3E}">
        <p14:creationId xmlns:p14="http://schemas.microsoft.com/office/powerpoint/2010/main" val="192208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from others to avoid mistakes. What are the Pro’s and Con’s of the video</a:t>
            </a:r>
          </a:p>
        </p:txBody>
      </p:sp>
      <p:sp>
        <p:nvSpPr>
          <p:cNvPr id="4" name="Slide Number Placeholder 3"/>
          <p:cNvSpPr>
            <a:spLocks noGrp="1"/>
          </p:cNvSpPr>
          <p:nvPr>
            <p:ph type="sldNum" sz="quarter" idx="5"/>
          </p:nvPr>
        </p:nvSpPr>
        <p:spPr/>
        <p:txBody>
          <a:bodyPr/>
          <a:lstStyle/>
          <a:p>
            <a:fld id="{3B90FEA7-FE1C-4EBE-9028-FA960810B994}" type="slidenum">
              <a:rPr lang="en-US" smtClean="0"/>
              <a:t>43</a:t>
            </a:fld>
            <a:endParaRPr lang="en-US"/>
          </a:p>
        </p:txBody>
      </p:sp>
    </p:spTree>
    <p:extLst>
      <p:ext uri="{BB962C8B-B14F-4D97-AF65-F5344CB8AC3E}">
        <p14:creationId xmlns:p14="http://schemas.microsoft.com/office/powerpoint/2010/main" val="16878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page for example</a:t>
            </a:r>
          </a:p>
        </p:txBody>
      </p:sp>
      <p:sp>
        <p:nvSpPr>
          <p:cNvPr id="4" name="Slide Number Placeholder 3"/>
          <p:cNvSpPr>
            <a:spLocks noGrp="1"/>
          </p:cNvSpPr>
          <p:nvPr>
            <p:ph type="sldNum" sz="quarter" idx="5"/>
          </p:nvPr>
        </p:nvSpPr>
        <p:spPr/>
        <p:txBody>
          <a:bodyPr/>
          <a:lstStyle/>
          <a:p>
            <a:fld id="{3B90FEA7-FE1C-4EBE-9028-FA960810B994}" type="slidenum">
              <a:rPr lang="en-US" smtClean="0"/>
              <a:t>45</a:t>
            </a:fld>
            <a:endParaRPr lang="en-US"/>
          </a:p>
        </p:txBody>
      </p:sp>
    </p:spTree>
    <p:extLst>
      <p:ext uri="{BB962C8B-B14F-4D97-AF65-F5344CB8AC3E}">
        <p14:creationId xmlns:p14="http://schemas.microsoft.com/office/powerpoint/2010/main" val="3092057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 shoot the interview first, then the b-roll. “If they say it, shoot it”. CONTEST EXAMPLE. Use the storyboard so that you know what kind of shots you will need. Plan as much in advance as possible to save time.</a:t>
            </a:r>
          </a:p>
        </p:txBody>
      </p:sp>
      <p:sp>
        <p:nvSpPr>
          <p:cNvPr id="4" name="Slide Number Placeholder 3"/>
          <p:cNvSpPr>
            <a:spLocks noGrp="1"/>
          </p:cNvSpPr>
          <p:nvPr>
            <p:ph type="sldNum" sz="quarter" idx="5"/>
          </p:nvPr>
        </p:nvSpPr>
        <p:spPr/>
        <p:txBody>
          <a:bodyPr/>
          <a:lstStyle/>
          <a:p>
            <a:fld id="{3B90FEA7-FE1C-4EBE-9028-FA960810B994}" type="slidenum">
              <a:rPr lang="en-US" smtClean="0"/>
              <a:t>48</a:t>
            </a:fld>
            <a:endParaRPr lang="en-US"/>
          </a:p>
        </p:txBody>
      </p:sp>
    </p:spTree>
    <p:extLst>
      <p:ext uri="{BB962C8B-B14F-4D97-AF65-F5344CB8AC3E}">
        <p14:creationId xmlns:p14="http://schemas.microsoft.com/office/powerpoint/2010/main" val="1422811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tips&gt; 1. Look for a tie-in with the school. 2. Search for “gems” – fun elements or stories. 3. Get the students in the video. Students, interview, touring facility, participating in a skit.4. Get your school logo/name/picture in the video. 5. Have the students wear </a:t>
            </a:r>
            <a:r>
              <a:rPr lang="en-US" dirty="0" err="1"/>
              <a:t>logo’d</a:t>
            </a:r>
            <a:r>
              <a:rPr lang="en-US" dirty="0"/>
              <a:t> items from school or company. 6. Be creative and Have FUN!</a:t>
            </a:r>
          </a:p>
        </p:txBody>
      </p:sp>
      <p:sp>
        <p:nvSpPr>
          <p:cNvPr id="4" name="Slide Number Placeholder 3"/>
          <p:cNvSpPr>
            <a:spLocks noGrp="1"/>
          </p:cNvSpPr>
          <p:nvPr>
            <p:ph type="sldNum" sz="quarter" idx="5"/>
          </p:nvPr>
        </p:nvSpPr>
        <p:spPr/>
        <p:txBody>
          <a:bodyPr/>
          <a:lstStyle/>
          <a:p>
            <a:fld id="{3B90FEA7-FE1C-4EBE-9028-FA960810B994}" type="slidenum">
              <a:rPr lang="en-US" smtClean="0"/>
              <a:t>52</a:t>
            </a:fld>
            <a:endParaRPr lang="en-US"/>
          </a:p>
        </p:txBody>
      </p:sp>
    </p:spTree>
    <p:extLst>
      <p:ext uri="{BB962C8B-B14F-4D97-AF65-F5344CB8AC3E}">
        <p14:creationId xmlns:p14="http://schemas.microsoft.com/office/powerpoint/2010/main" val="4005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getting to do hands on is great in this video!</a:t>
            </a:r>
          </a:p>
        </p:txBody>
      </p:sp>
      <p:sp>
        <p:nvSpPr>
          <p:cNvPr id="4" name="Slide Number Placeholder 3"/>
          <p:cNvSpPr>
            <a:spLocks noGrp="1"/>
          </p:cNvSpPr>
          <p:nvPr>
            <p:ph type="sldNum" sz="quarter" idx="5"/>
          </p:nvPr>
        </p:nvSpPr>
        <p:spPr/>
        <p:txBody>
          <a:bodyPr/>
          <a:lstStyle/>
          <a:p>
            <a:fld id="{3B90FEA7-FE1C-4EBE-9028-FA960810B994}" type="slidenum">
              <a:rPr lang="en-US" smtClean="0"/>
              <a:t>53</a:t>
            </a:fld>
            <a:endParaRPr lang="en-US"/>
          </a:p>
        </p:txBody>
      </p:sp>
    </p:spTree>
    <p:extLst>
      <p:ext uri="{BB962C8B-B14F-4D97-AF65-F5344CB8AC3E}">
        <p14:creationId xmlns:p14="http://schemas.microsoft.com/office/powerpoint/2010/main" val="4233019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 If you can't use video:</a:t>
            </a:r>
          </a:p>
        </p:txBody>
      </p:sp>
      <p:sp>
        <p:nvSpPr>
          <p:cNvPr id="4" name="Slide Number Placeholder 3"/>
          <p:cNvSpPr>
            <a:spLocks noGrp="1"/>
          </p:cNvSpPr>
          <p:nvPr>
            <p:ph type="sldNum" sz="quarter" idx="5"/>
          </p:nvPr>
        </p:nvSpPr>
        <p:spPr/>
        <p:txBody>
          <a:bodyPr/>
          <a:lstStyle/>
          <a:p>
            <a:fld id="{3B90FEA7-FE1C-4EBE-9028-FA960810B994}" type="slidenum">
              <a:rPr lang="en-US" smtClean="0"/>
              <a:t>54</a:t>
            </a:fld>
            <a:endParaRPr lang="en-US"/>
          </a:p>
        </p:txBody>
      </p:sp>
    </p:spTree>
    <p:extLst>
      <p:ext uri="{BB962C8B-B14F-4D97-AF65-F5344CB8AC3E}">
        <p14:creationId xmlns:p14="http://schemas.microsoft.com/office/powerpoint/2010/main" val="215152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 Introduction </a:t>
            </a:r>
          </a:p>
          <a:p>
            <a:r>
              <a:rPr lang="en-US" dirty="0"/>
              <a:t>Video: Preproduction</a:t>
            </a:r>
          </a:p>
        </p:txBody>
      </p:sp>
      <p:sp>
        <p:nvSpPr>
          <p:cNvPr id="4" name="Slide Number Placeholder 3"/>
          <p:cNvSpPr>
            <a:spLocks noGrp="1"/>
          </p:cNvSpPr>
          <p:nvPr>
            <p:ph type="sldNum" sz="quarter" idx="5"/>
          </p:nvPr>
        </p:nvSpPr>
        <p:spPr/>
        <p:txBody>
          <a:bodyPr/>
          <a:lstStyle/>
          <a:p>
            <a:fld id="{3B90FEA7-FE1C-4EBE-9028-FA960810B994}" type="slidenum">
              <a:rPr lang="en-US" smtClean="0"/>
              <a:t>17</a:t>
            </a:fld>
            <a:endParaRPr lang="en-US"/>
          </a:p>
        </p:txBody>
      </p:sp>
    </p:spTree>
    <p:extLst>
      <p:ext uri="{BB962C8B-B14F-4D97-AF65-F5344CB8AC3E}">
        <p14:creationId xmlns:p14="http://schemas.microsoft.com/office/powerpoint/2010/main" val="4009316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Editing – always keep a copy of unedited footage stored separately. Plan – What A roll and B roll footage you will use.  Will you use a voice over? (student narrating the video)</a:t>
            </a:r>
          </a:p>
        </p:txBody>
      </p:sp>
      <p:sp>
        <p:nvSpPr>
          <p:cNvPr id="4" name="Slide Number Placeholder 3"/>
          <p:cNvSpPr>
            <a:spLocks noGrp="1"/>
          </p:cNvSpPr>
          <p:nvPr>
            <p:ph type="sldNum" sz="quarter" idx="5"/>
          </p:nvPr>
        </p:nvSpPr>
        <p:spPr/>
        <p:txBody>
          <a:bodyPr/>
          <a:lstStyle/>
          <a:p>
            <a:fld id="{3B90FEA7-FE1C-4EBE-9028-FA960810B994}" type="slidenum">
              <a:rPr lang="en-US" smtClean="0"/>
              <a:t>55</a:t>
            </a:fld>
            <a:endParaRPr lang="en-US"/>
          </a:p>
        </p:txBody>
      </p:sp>
    </p:spTree>
    <p:extLst>
      <p:ext uri="{BB962C8B-B14F-4D97-AF65-F5344CB8AC3E}">
        <p14:creationId xmlns:p14="http://schemas.microsoft.com/office/powerpoint/2010/main" val="245620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in Manufacturing</a:t>
            </a:r>
          </a:p>
        </p:txBody>
      </p:sp>
      <p:sp>
        <p:nvSpPr>
          <p:cNvPr id="4" name="Slide Number Placeholder 3"/>
          <p:cNvSpPr>
            <a:spLocks noGrp="1"/>
          </p:cNvSpPr>
          <p:nvPr>
            <p:ph type="sldNum" sz="quarter" idx="5"/>
          </p:nvPr>
        </p:nvSpPr>
        <p:spPr/>
        <p:txBody>
          <a:bodyPr/>
          <a:lstStyle/>
          <a:p>
            <a:fld id="{3B90FEA7-FE1C-4EBE-9028-FA960810B994}" type="slidenum">
              <a:rPr lang="en-US" smtClean="0"/>
              <a:t>21</a:t>
            </a:fld>
            <a:endParaRPr lang="en-US"/>
          </a:p>
        </p:txBody>
      </p:sp>
    </p:spTree>
    <p:extLst>
      <p:ext uri="{BB962C8B-B14F-4D97-AF65-F5344CB8AC3E}">
        <p14:creationId xmlns:p14="http://schemas.microsoft.com/office/powerpoint/2010/main" val="26060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student training: Example of how it is important. Experts What was your central message?</a:t>
            </a:r>
          </a:p>
        </p:txBody>
      </p:sp>
      <p:sp>
        <p:nvSpPr>
          <p:cNvPr id="4" name="Slide Number Placeholder 3"/>
          <p:cNvSpPr>
            <a:spLocks noGrp="1"/>
          </p:cNvSpPr>
          <p:nvPr>
            <p:ph type="sldNum" sz="quarter" idx="5"/>
          </p:nvPr>
        </p:nvSpPr>
        <p:spPr/>
        <p:txBody>
          <a:bodyPr/>
          <a:lstStyle/>
          <a:p>
            <a:fld id="{3B90FEA7-FE1C-4EBE-9028-FA960810B994}" type="slidenum">
              <a:rPr lang="en-US" smtClean="0"/>
              <a:t>22</a:t>
            </a:fld>
            <a:endParaRPr lang="en-US"/>
          </a:p>
        </p:txBody>
      </p:sp>
    </p:spTree>
    <p:extLst>
      <p:ext uri="{BB962C8B-B14F-4D97-AF65-F5344CB8AC3E}">
        <p14:creationId xmlns:p14="http://schemas.microsoft.com/office/powerpoint/2010/main" val="114431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 – Pre Production (Video)</a:t>
            </a:r>
          </a:p>
        </p:txBody>
      </p:sp>
      <p:sp>
        <p:nvSpPr>
          <p:cNvPr id="4" name="Slide Number Placeholder 3"/>
          <p:cNvSpPr>
            <a:spLocks noGrp="1"/>
          </p:cNvSpPr>
          <p:nvPr>
            <p:ph type="sldNum" sz="quarter" idx="5"/>
          </p:nvPr>
        </p:nvSpPr>
        <p:spPr/>
        <p:txBody>
          <a:bodyPr/>
          <a:lstStyle/>
          <a:p>
            <a:fld id="{3B90FEA7-FE1C-4EBE-9028-FA960810B994}" type="slidenum">
              <a:rPr lang="en-US" smtClean="0"/>
              <a:t>24</a:t>
            </a:fld>
            <a:endParaRPr lang="en-US"/>
          </a:p>
        </p:txBody>
      </p:sp>
    </p:spTree>
    <p:extLst>
      <p:ext uri="{BB962C8B-B14F-4D97-AF65-F5344CB8AC3E}">
        <p14:creationId xmlns:p14="http://schemas.microsoft.com/office/powerpoint/2010/main" val="294063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Impossible</a:t>
            </a:r>
          </a:p>
        </p:txBody>
      </p:sp>
      <p:sp>
        <p:nvSpPr>
          <p:cNvPr id="4" name="Slide Number Placeholder 3"/>
          <p:cNvSpPr>
            <a:spLocks noGrp="1"/>
          </p:cNvSpPr>
          <p:nvPr>
            <p:ph type="sldNum" sz="quarter" idx="5"/>
          </p:nvPr>
        </p:nvSpPr>
        <p:spPr/>
        <p:txBody>
          <a:bodyPr/>
          <a:lstStyle/>
          <a:p>
            <a:fld id="{3B90FEA7-FE1C-4EBE-9028-FA960810B994}" type="slidenum">
              <a:rPr lang="en-US" smtClean="0"/>
              <a:t>26</a:t>
            </a:fld>
            <a:endParaRPr lang="en-US"/>
          </a:p>
        </p:txBody>
      </p:sp>
    </p:spTree>
    <p:extLst>
      <p:ext uri="{BB962C8B-B14F-4D97-AF65-F5344CB8AC3E}">
        <p14:creationId xmlns:p14="http://schemas.microsoft.com/office/powerpoint/2010/main" val="349896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in with school: key chain</a:t>
            </a:r>
          </a:p>
        </p:txBody>
      </p:sp>
      <p:sp>
        <p:nvSpPr>
          <p:cNvPr id="4" name="Slide Number Placeholder 3"/>
          <p:cNvSpPr>
            <a:spLocks noGrp="1"/>
          </p:cNvSpPr>
          <p:nvPr>
            <p:ph type="sldNum" sz="quarter" idx="5"/>
          </p:nvPr>
        </p:nvSpPr>
        <p:spPr/>
        <p:txBody>
          <a:bodyPr/>
          <a:lstStyle/>
          <a:p>
            <a:fld id="{3B90FEA7-FE1C-4EBE-9028-FA960810B994}" type="slidenum">
              <a:rPr lang="en-US" smtClean="0"/>
              <a:t>27</a:t>
            </a:fld>
            <a:endParaRPr lang="en-US"/>
          </a:p>
        </p:txBody>
      </p:sp>
    </p:spTree>
    <p:extLst>
      <p:ext uri="{BB962C8B-B14F-4D97-AF65-F5344CB8AC3E}">
        <p14:creationId xmlns:p14="http://schemas.microsoft.com/office/powerpoint/2010/main" val="186523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 Kraft – ask a question</a:t>
            </a:r>
          </a:p>
        </p:txBody>
      </p:sp>
      <p:sp>
        <p:nvSpPr>
          <p:cNvPr id="4" name="Slide Number Placeholder 3"/>
          <p:cNvSpPr>
            <a:spLocks noGrp="1"/>
          </p:cNvSpPr>
          <p:nvPr>
            <p:ph type="sldNum" sz="quarter" idx="5"/>
          </p:nvPr>
        </p:nvSpPr>
        <p:spPr/>
        <p:txBody>
          <a:bodyPr/>
          <a:lstStyle/>
          <a:p>
            <a:fld id="{3B90FEA7-FE1C-4EBE-9028-FA960810B994}" type="slidenum">
              <a:rPr lang="en-US" smtClean="0"/>
              <a:t>28</a:t>
            </a:fld>
            <a:endParaRPr lang="en-US"/>
          </a:p>
        </p:txBody>
      </p:sp>
    </p:spTree>
    <p:extLst>
      <p:ext uri="{BB962C8B-B14F-4D97-AF65-F5344CB8AC3E}">
        <p14:creationId xmlns:p14="http://schemas.microsoft.com/office/powerpoint/2010/main" val="624633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Choc Factory, relate to a cultural event</a:t>
            </a:r>
          </a:p>
        </p:txBody>
      </p:sp>
      <p:sp>
        <p:nvSpPr>
          <p:cNvPr id="4" name="Slide Number Placeholder 3"/>
          <p:cNvSpPr>
            <a:spLocks noGrp="1"/>
          </p:cNvSpPr>
          <p:nvPr>
            <p:ph type="sldNum" sz="quarter" idx="5"/>
          </p:nvPr>
        </p:nvSpPr>
        <p:spPr/>
        <p:txBody>
          <a:bodyPr/>
          <a:lstStyle/>
          <a:p>
            <a:fld id="{3B90FEA7-FE1C-4EBE-9028-FA960810B994}" type="slidenum">
              <a:rPr lang="en-US" smtClean="0"/>
              <a:t>29</a:t>
            </a:fld>
            <a:endParaRPr lang="en-US"/>
          </a:p>
        </p:txBody>
      </p:sp>
    </p:spTree>
    <p:extLst>
      <p:ext uri="{BB962C8B-B14F-4D97-AF65-F5344CB8AC3E}">
        <p14:creationId xmlns:p14="http://schemas.microsoft.com/office/powerpoint/2010/main" val="59466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5065109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74260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632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8176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5300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970297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338411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117430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83991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55961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DC148-A5CC-4829-9B2E-0BF55FAD9B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19214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1DC148-A5CC-4829-9B2E-0BF55FAD9B89}"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150646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1DC148-A5CC-4829-9B2E-0BF55FAD9B89}" type="datetimeFigureOut">
              <a:rPr lang="en-US" smtClean="0"/>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273733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1DC148-A5CC-4829-9B2E-0BF55FAD9B89}" type="datetimeFigureOut">
              <a:rPr lang="en-US" smtClean="0"/>
              <a:t>11/15/2021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167891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DC148-A5CC-4829-9B2E-0BF55FAD9B89}" type="datetimeFigureOut">
              <a:rPr lang="en-US" smtClean="0"/>
              <a:t>11/15/2021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30374244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1DC148-A5CC-4829-9B2E-0BF55FAD9B89}"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D5510-A422-4536-85BE-02D227BE133D}" type="slidenum">
              <a:rPr lang="en-US" smtClean="0"/>
              <a:t>‹#›</a:t>
            </a:fld>
            <a:endParaRPr lang="en-US"/>
          </a:p>
        </p:txBody>
      </p:sp>
    </p:spTree>
    <p:extLst>
      <p:ext uri="{BB962C8B-B14F-4D97-AF65-F5344CB8AC3E}">
        <p14:creationId xmlns:p14="http://schemas.microsoft.com/office/powerpoint/2010/main" val="607682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D5510-A422-4536-85BE-02D227BE133D}" type="slidenum">
              <a:rPr lang="en-US" smtClean="0"/>
              <a:t>‹#›</a:t>
            </a:fld>
            <a:endParaRPr lang="en-US"/>
          </a:p>
        </p:txBody>
      </p:sp>
      <p:sp>
        <p:nvSpPr>
          <p:cNvPr id="5" name="Date Placeholder 4"/>
          <p:cNvSpPr>
            <a:spLocks noGrp="1"/>
          </p:cNvSpPr>
          <p:nvPr>
            <p:ph type="dt" sz="half" idx="10"/>
          </p:nvPr>
        </p:nvSpPr>
        <p:spPr/>
        <p:txBody>
          <a:bodyPr/>
          <a:lstStyle/>
          <a:p>
            <a:fld id="{D11DC148-A5CC-4829-9B2E-0BF55FAD9B89}" type="datetimeFigureOut">
              <a:rPr lang="en-US" smtClean="0"/>
              <a:t>11/15/2021</a:t>
            </a:fld>
            <a:endParaRPr lang="en-US"/>
          </a:p>
        </p:txBody>
      </p:sp>
    </p:spTree>
    <p:extLst>
      <p:ext uri="{BB962C8B-B14F-4D97-AF65-F5344CB8AC3E}">
        <p14:creationId xmlns:p14="http://schemas.microsoft.com/office/powerpoint/2010/main" val="92713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1DC148-A5CC-4829-9B2E-0BF55FAD9B89}" type="datetimeFigureOut">
              <a:rPr lang="en-US" smtClean="0"/>
              <a:t>11/15/2021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ABD5510-A422-4536-85BE-02D227BE133D}" type="slidenum">
              <a:rPr lang="en-US" smtClean="0"/>
              <a:t>‹#›</a:t>
            </a:fld>
            <a:endParaRPr lang="en-US"/>
          </a:p>
        </p:txBody>
      </p:sp>
    </p:spTree>
    <p:extLst>
      <p:ext uri="{BB962C8B-B14F-4D97-AF65-F5344CB8AC3E}">
        <p14:creationId xmlns:p14="http://schemas.microsoft.com/office/powerpoint/2010/main" val="222647860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freepngimg.com/png/10810-calendar-png" TargetMode="Externa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freepngimg.com/png/10810-calendar-png" TargetMode="Externa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freepngimg.com/png/10810-calendar-png" TargetMode="Externa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freepngimg.com/png/10810-calendar-png" TargetMode="Externa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hyperlink" Target="mailto:explore@wvma.com1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WTYX1Chguyk?feature=oembed" TargetMode="Externa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slideLayout" Target="../slideLayouts/slideLayout17.xml"/><Relationship Id="rId4" Type="http://schemas.openxmlformats.org/officeDocument/2006/relationships/audio" Target="../media/media9.m4a"/></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1mzjc_qobT8" TargetMode="Externa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rGpzPRaySnw?feature=oembed" TargetMode="Externa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s7g4AOIXqwg?feature=oembed" TargetMode="Externa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dUaLeQUb6uk?feature=oembed" TargetMode="Externa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R9brSb_oPG8?feature=oembed" TargetMode="Externa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9dJtdrKjXYI?start=17&amp;feature=oembed" TargetMode="Externa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dPeI-B3_umY?feature=oembed" TargetMode="Externa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PU7b4tDK9E?feature=oembed" TargetMode="Externa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hyperlink" Target="http://www.whatssocool.org/" TargetMode="External"/><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www.youtube.com/embed/SUjnEc6Ak6o?feature=oembed" TargetMode="External"/><Relationship Id="rId5" Type="http://schemas.openxmlformats.org/officeDocument/2006/relationships/image" Target="../media/image12.jpeg"/><Relationship Id="rId4" Type="http://schemas.openxmlformats.org/officeDocument/2006/relationships/hyperlink" Target="https://www.youtube.com/watch?v=pNFnFeVXzHY"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www.youtube.com/embed/pNFnFeVXzHY?feature=oembed" TargetMode="Externa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video" Target="https://www.youtube.com/embed/1mzjc_qobT8?feature=oembed" TargetMode="Externa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pkPcWXYT6xo?feature=oembed" TargetMode="External"/><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ideo" Target="https://www.youtube.com/embed/_PD7djaa1uA?start=8&amp;feature=oembed" TargetMode="Externa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7.xml"/><Relationship Id="rId1" Type="http://schemas.openxmlformats.org/officeDocument/2006/relationships/video" Target="https://www.youtube.com/embed/DkmwFbueAPM?start=1&amp;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video" Target="https://www.youtube.com/embed/rqEJESCb6Gw?start=6&amp;feature=oembed" TargetMode="External"/><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xrTK2WoSPIQ?start=6&amp;feature=oembed" TargetMode="External"/><Relationship Id="rId4" Type="http://schemas.openxmlformats.org/officeDocument/2006/relationships/image" Target="../media/image2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gOgwfMJvqd0?feature=oembed" TargetMode="Externa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hyperlink" Target="https://www.whatssocool.org/previous-contests/berks-schuykill-2021/" TargetMode="External"/><Relationship Id="rId4"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video" Target="https://www.youtube.com/embed/1Ajjy4V-UqM?feature=oembed" TargetMode="External"/><Relationship Id="rId4" Type="http://schemas.openxmlformats.org/officeDocument/2006/relationships/image" Target="../media/image25.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vimeo.com/musicstore" TargetMode="External"/><Relationship Id="rId4" Type="http://schemas.openxmlformats.org/officeDocument/2006/relationships/hyperlink" Target="http://www.incompetech.com/music/royalty-free/"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hyperlink" Target="https://www.youtube.com/watch?v=-VLCg18VxfU&amp;vl=en" TargetMode="External"/><Relationship Id="rId4" Type="http://schemas.openxmlformats.org/officeDocument/2006/relationships/hyperlink" Target="https://helpx.adobe.com/premiere-pro/tutorials.html"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freepngimg.com/png/10810-calendar-png" TargetMode="External"/><Relationship Id="rId2" Type="http://schemas.openxmlformats.org/officeDocument/2006/relationships/image" Target="../media/image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44CFD-7461-45D8-AA5D-4B143030D49C}"/>
              </a:ext>
            </a:extLst>
          </p:cNvPr>
          <p:cNvSpPr>
            <a:spLocks noGrp="1"/>
          </p:cNvSpPr>
          <p:nvPr>
            <p:ph type="title"/>
          </p:nvPr>
        </p:nvSpPr>
        <p:spPr>
          <a:xfrm>
            <a:off x="672271" y="753985"/>
            <a:ext cx="10396882" cy="1151965"/>
          </a:xfrm>
        </p:spPr>
        <p:txBody>
          <a:bodyPr>
            <a:normAutofit fontScale="90000"/>
          </a:bodyPr>
          <a:lstStyle/>
          <a:p>
            <a:r>
              <a:rPr lang="en-US" sz="4900" dirty="0">
                <a:solidFill>
                  <a:schemeClr val="tx1"/>
                </a:solidFill>
              </a:rPr>
              <a:t>Welcome</a:t>
            </a:r>
            <a:br>
              <a:rPr lang="en-US" dirty="0">
                <a:solidFill>
                  <a:schemeClr val="tx1"/>
                </a:solidFill>
              </a:rPr>
            </a:br>
            <a:br>
              <a:rPr lang="en-US" dirty="0">
                <a:solidFill>
                  <a:schemeClr val="tx1"/>
                </a:solidFill>
              </a:rPr>
            </a:br>
            <a:r>
              <a:rPr lang="en-US" dirty="0">
                <a:solidFill>
                  <a:schemeClr val="tx1"/>
                </a:solidFill>
              </a:rPr>
              <a:t>Amber Butcher</a:t>
            </a:r>
            <a:br>
              <a:rPr lang="en-US" dirty="0">
                <a:solidFill>
                  <a:schemeClr val="tx1"/>
                </a:solidFill>
              </a:rPr>
            </a:br>
            <a:r>
              <a:rPr lang="en-US" sz="2000" cap="none" dirty="0">
                <a:solidFill>
                  <a:schemeClr val="tx1"/>
                </a:solidFill>
                <a:latin typeface="Corbel" panose="020B0503020204020204" pitchFamily="34" charset="0"/>
              </a:rPr>
              <a:t>Director of </a:t>
            </a:r>
            <a:r>
              <a:rPr lang="en-US" sz="2000" dirty="0">
                <a:solidFill>
                  <a:schemeClr val="tx1"/>
                </a:solidFill>
                <a:latin typeface="Corbel" panose="020B0503020204020204" pitchFamily="34" charset="0"/>
              </a:rPr>
              <a:t>Workforce</a:t>
            </a:r>
            <a:r>
              <a:rPr lang="en-US" sz="2000" cap="none" dirty="0">
                <a:solidFill>
                  <a:schemeClr val="tx1"/>
                </a:solidFill>
                <a:latin typeface="Corbel" panose="020B0503020204020204" pitchFamily="34" charset="0"/>
              </a:rPr>
              <a:t> Internships </a:t>
            </a:r>
            <a:br>
              <a:rPr lang="en-US" sz="2000" cap="none" dirty="0">
                <a:solidFill>
                  <a:schemeClr val="tx1"/>
                </a:solidFill>
                <a:latin typeface="Corbel" panose="020B0503020204020204" pitchFamily="34" charset="0"/>
              </a:rPr>
            </a:br>
            <a:br>
              <a:rPr lang="en-US" sz="2000" cap="none" dirty="0">
                <a:solidFill>
                  <a:schemeClr val="tx1"/>
                </a:solidFill>
                <a:latin typeface="Corbel" panose="020B0503020204020204" pitchFamily="34" charset="0"/>
              </a:rPr>
            </a:br>
            <a:r>
              <a:rPr lang="en-US" cap="none" dirty="0">
                <a:solidFill>
                  <a:schemeClr val="tx1"/>
                </a:solidFill>
                <a:latin typeface="Corbel" panose="020B0503020204020204" pitchFamily="34" charset="0"/>
              </a:rPr>
              <a:t>Beth Brautigan</a:t>
            </a:r>
            <a:br>
              <a:rPr lang="en-US" sz="2000" cap="none" dirty="0">
                <a:solidFill>
                  <a:schemeClr val="tx1"/>
                </a:solidFill>
                <a:latin typeface="Corbel" panose="020B0503020204020204" pitchFamily="34" charset="0"/>
              </a:rPr>
            </a:br>
            <a:r>
              <a:rPr lang="en-US" sz="2000" cap="none" dirty="0">
                <a:solidFill>
                  <a:schemeClr val="tx1"/>
                </a:solidFill>
                <a:latin typeface="Corbel" panose="020B0503020204020204" pitchFamily="34" charset="0"/>
              </a:rPr>
              <a:t>Project Manager</a:t>
            </a:r>
            <a:br>
              <a:rPr lang="en-US" sz="2000" cap="none" dirty="0">
                <a:solidFill>
                  <a:schemeClr val="tx1"/>
                </a:solidFill>
                <a:latin typeface="Corbel" panose="020B0503020204020204" pitchFamily="34" charset="0"/>
              </a:rPr>
            </a:br>
            <a:br>
              <a:rPr lang="en-US" sz="2000" cap="none" dirty="0">
                <a:solidFill>
                  <a:schemeClr val="tx1"/>
                </a:solidFill>
                <a:latin typeface="Corbel" panose="020B0503020204020204" pitchFamily="34" charset="0"/>
              </a:rPr>
            </a:br>
            <a:r>
              <a:rPr lang="en-US" sz="2000" cap="none" dirty="0">
                <a:solidFill>
                  <a:schemeClr val="tx1"/>
                </a:solidFill>
                <a:latin typeface="Corbel" panose="020B0503020204020204" pitchFamily="34" charset="0"/>
              </a:rPr>
              <a:t>Blue Ridge Community And Technical College</a:t>
            </a:r>
            <a:br>
              <a:rPr lang="en-US" sz="2000" cap="none" dirty="0">
                <a:solidFill>
                  <a:schemeClr val="tx1"/>
                </a:solidFill>
                <a:latin typeface="Corbel" panose="020B0503020204020204" pitchFamily="34" charset="0"/>
              </a:rPr>
            </a:br>
            <a:r>
              <a:rPr lang="en-US" sz="2000" cap="none" dirty="0">
                <a:solidFill>
                  <a:schemeClr val="tx1"/>
                </a:solidFill>
                <a:latin typeface="Corbel" panose="020B0503020204020204" pitchFamily="34" charset="0"/>
              </a:rPr>
              <a:t>Martinsburg, WV</a:t>
            </a:r>
            <a:br>
              <a:rPr lang="en-US" sz="2000" cap="none" dirty="0">
                <a:solidFill>
                  <a:schemeClr val="tx1"/>
                </a:solidFill>
                <a:latin typeface="Corbel" panose="020B0503020204020204" pitchFamily="34" charset="0"/>
              </a:rPr>
            </a:br>
            <a:br>
              <a:rPr lang="en-US" sz="2000" cap="none" dirty="0">
                <a:solidFill>
                  <a:schemeClr val="tx1"/>
                </a:solidFill>
                <a:latin typeface="Corbel" panose="020B0503020204020204" pitchFamily="34" charset="0"/>
              </a:rPr>
            </a:br>
            <a:br>
              <a:rPr lang="en-US" sz="2000" cap="none" dirty="0">
                <a:solidFill>
                  <a:schemeClr val="tx1"/>
                </a:solidFill>
                <a:latin typeface="Corbel" panose="020B0503020204020204" pitchFamily="34" charset="0"/>
              </a:rPr>
            </a:br>
            <a:endParaRPr lang="en-US" sz="2000" b="1" dirty="0">
              <a:solidFill>
                <a:schemeClr val="tx1"/>
              </a:solidFill>
              <a:latin typeface="Corbel" panose="020B0503020204020204" pitchFamily="34" charset="0"/>
            </a:endParaRPr>
          </a:p>
        </p:txBody>
      </p:sp>
      <p:pic>
        <p:nvPicPr>
          <p:cNvPr id="2" name="welcome">
            <a:hlinkClick r:id="" action="ppaction://media"/>
            <a:extLst>
              <a:ext uri="{FF2B5EF4-FFF2-40B4-BE49-F238E27FC236}">
                <a16:creationId xmlns:a16="http://schemas.microsoft.com/office/drawing/2014/main" id="{C2B41E6A-1F37-49AD-BE7B-440CD738D2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0553" y="5248422"/>
            <a:ext cx="609600" cy="609600"/>
          </a:xfrm>
          <a:prstGeom prst="rect">
            <a:avLst/>
          </a:prstGeom>
        </p:spPr>
      </p:pic>
      <p:cxnSp>
        <p:nvCxnSpPr>
          <p:cNvPr id="7" name="Straight Arrow Connector 6">
            <a:extLst>
              <a:ext uri="{FF2B5EF4-FFF2-40B4-BE49-F238E27FC236}">
                <a16:creationId xmlns:a16="http://schemas.microsoft.com/office/drawing/2014/main" id="{B15F3C02-65D8-4B94-9834-8DD4F2CA77BA}"/>
              </a:ext>
            </a:extLst>
          </p:cNvPr>
          <p:cNvCxnSpPr/>
          <p:nvPr/>
        </p:nvCxnSpPr>
        <p:spPr>
          <a:xfrm flipH="1">
            <a:off x="2560320" y="4979963"/>
            <a:ext cx="2686929" cy="57325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4C2D4B-771F-4A99-A52D-46CA34AFC27E}"/>
              </a:ext>
            </a:extLst>
          </p:cNvPr>
          <p:cNvSpPr txBox="1"/>
          <p:nvPr/>
        </p:nvSpPr>
        <p:spPr>
          <a:xfrm>
            <a:off x="5444197" y="4600135"/>
            <a:ext cx="4121834" cy="646331"/>
          </a:xfrm>
          <a:prstGeom prst="rect">
            <a:avLst/>
          </a:prstGeom>
          <a:noFill/>
        </p:spPr>
        <p:txBody>
          <a:bodyPr wrap="square" rtlCol="0">
            <a:spAutoFit/>
          </a:bodyPr>
          <a:lstStyle/>
          <a:p>
            <a:r>
              <a:rPr lang="en-US" dirty="0">
                <a:solidFill>
                  <a:srgbClr val="C00000"/>
                </a:solidFill>
              </a:rPr>
              <a:t>Click on this to hear audio throughout the Power Point.</a:t>
            </a:r>
          </a:p>
        </p:txBody>
      </p:sp>
    </p:spTree>
    <p:extLst>
      <p:ext uri="{BB962C8B-B14F-4D97-AF65-F5344CB8AC3E}">
        <p14:creationId xmlns:p14="http://schemas.microsoft.com/office/powerpoint/2010/main" val="1872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F1B67-AEE4-47CF-8313-76BF2BCEC357}"/>
              </a:ext>
            </a:extLst>
          </p:cNvPr>
          <p:cNvSpPr>
            <a:spLocks noGrp="1"/>
          </p:cNvSpPr>
          <p:nvPr>
            <p:ph sz="quarter" idx="13"/>
          </p:nvPr>
        </p:nvSpPr>
        <p:spPr>
          <a:xfrm>
            <a:off x="1580920" y="2527445"/>
            <a:ext cx="10394707" cy="3311189"/>
          </a:xfrm>
        </p:spPr>
        <p:txBody>
          <a:bodyPr>
            <a:normAutofit/>
          </a:bodyPr>
          <a:lstStyle/>
          <a:p>
            <a:pPr marL="0" indent="0">
              <a:buNone/>
            </a:pPr>
            <a:r>
              <a:rPr lang="en-US" sz="3200" b="1" cap="none" dirty="0">
                <a:latin typeface="Corbel" panose="020B0503020204020204" pitchFamily="34" charset="0"/>
              </a:rPr>
              <a:t>By mid-November: </a:t>
            </a:r>
          </a:p>
          <a:p>
            <a:pPr marL="0" indent="0">
              <a:buNone/>
            </a:pPr>
            <a:r>
              <a:rPr lang="en-US" sz="3200" cap="none" dirty="0">
                <a:latin typeface="Corbel" panose="020B0503020204020204" pitchFamily="34" charset="0"/>
              </a:rPr>
              <a:t>Tour &amp; meeting at manufacturer facility </a:t>
            </a:r>
          </a:p>
          <a:p>
            <a:pPr marL="0" indent="0">
              <a:buNone/>
            </a:pPr>
            <a:r>
              <a:rPr lang="en-US" sz="3200" cap="none" dirty="0">
                <a:latin typeface="Corbel" panose="020B0503020204020204" pitchFamily="34" charset="0"/>
              </a:rPr>
              <a:t>Teams create and submit draft ideas and storyboards to manufacturer partner - 7 days prior to shooting</a:t>
            </a:r>
          </a:p>
          <a:p>
            <a:endParaRPr lang="en-US" dirty="0"/>
          </a:p>
        </p:txBody>
      </p:sp>
      <p:pic>
        <p:nvPicPr>
          <p:cNvPr id="5" name="Picture 4">
            <a:extLst>
              <a:ext uri="{FF2B5EF4-FFF2-40B4-BE49-F238E27FC236}">
                <a16:creationId xmlns:a16="http://schemas.microsoft.com/office/drawing/2014/main" id="{3E16A110-C1C4-402B-BDE8-ED574EF76FC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3206" y="0"/>
            <a:ext cx="3730388" cy="2797791"/>
          </a:xfrm>
          <a:prstGeom prst="rect">
            <a:avLst/>
          </a:prstGeom>
        </p:spPr>
      </p:pic>
    </p:spTree>
    <p:extLst>
      <p:ext uri="{BB962C8B-B14F-4D97-AF65-F5344CB8AC3E}">
        <p14:creationId xmlns:p14="http://schemas.microsoft.com/office/powerpoint/2010/main" val="269450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9A31E-186D-4EB2-BF21-36C22AF63020}"/>
              </a:ext>
            </a:extLst>
          </p:cNvPr>
          <p:cNvSpPr>
            <a:spLocks noGrp="1"/>
          </p:cNvSpPr>
          <p:nvPr>
            <p:ph sz="quarter" idx="13"/>
          </p:nvPr>
        </p:nvSpPr>
        <p:spPr>
          <a:xfrm>
            <a:off x="1537195" y="2797791"/>
            <a:ext cx="10394707" cy="3311189"/>
          </a:xfrm>
        </p:spPr>
        <p:txBody>
          <a:bodyPr>
            <a:normAutofit/>
          </a:bodyPr>
          <a:lstStyle/>
          <a:p>
            <a:pPr marL="0" indent="0">
              <a:buNone/>
            </a:pPr>
            <a:r>
              <a:rPr lang="en-US" sz="4600" b="1" cap="none" dirty="0">
                <a:latin typeface="Corbel" panose="020B0503020204020204" pitchFamily="34" charset="0"/>
              </a:rPr>
              <a:t>By Mid-December: </a:t>
            </a:r>
          </a:p>
          <a:p>
            <a:pPr marL="0" indent="0">
              <a:buNone/>
            </a:pPr>
            <a:r>
              <a:rPr lang="en-US" sz="3200" cap="none" dirty="0">
                <a:latin typeface="Corbel" panose="020B0503020204020204" pitchFamily="34" charset="0"/>
              </a:rPr>
              <a:t>Footage and interviews at manufacturing facility </a:t>
            </a:r>
          </a:p>
          <a:p>
            <a:endParaRPr lang="en-US" dirty="0"/>
          </a:p>
        </p:txBody>
      </p:sp>
      <p:pic>
        <p:nvPicPr>
          <p:cNvPr id="4" name="Picture 3">
            <a:extLst>
              <a:ext uri="{FF2B5EF4-FFF2-40B4-BE49-F238E27FC236}">
                <a16:creationId xmlns:a16="http://schemas.microsoft.com/office/drawing/2014/main" id="{E7273E0C-5631-4ACB-9AE0-12C9E0B2D5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3206" y="0"/>
            <a:ext cx="3730388" cy="2797791"/>
          </a:xfrm>
          <a:prstGeom prst="rect">
            <a:avLst/>
          </a:prstGeom>
        </p:spPr>
      </p:pic>
    </p:spTree>
    <p:extLst>
      <p:ext uri="{BB962C8B-B14F-4D97-AF65-F5344CB8AC3E}">
        <p14:creationId xmlns:p14="http://schemas.microsoft.com/office/powerpoint/2010/main" val="1983413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9A31E-186D-4EB2-BF21-36C22AF63020}"/>
              </a:ext>
            </a:extLst>
          </p:cNvPr>
          <p:cNvSpPr>
            <a:spLocks noGrp="1"/>
          </p:cNvSpPr>
          <p:nvPr>
            <p:ph sz="quarter" idx="13"/>
          </p:nvPr>
        </p:nvSpPr>
        <p:spPr>
          <a:xfrm>
            <a:off x="1470934" y="2797791"/>
            <a:ext cx="8070632" cy="3311189"/>
          </a:xfrm>
        </p:spPr>
        <p:txBody>
          <a:bodyPr>
            <a:normAutofit lnSpcReduction="10000"/>
          </a:bodyPr>
          <a:lstStyle/>
          <a:p>
            <a:pPr marL="0" indent="0">
              <a:buNone/>
            </a:pPr>
            <a:r>
              <a:rPr lang="en-US" sz="3200" b="1" cap="none" dirty="0">
                <a:latin typeface="Corbel" panose="020B0503020204020204" pitchFamily="34" charset="0"/>
              </a:rPr>
              <a:t>January</a:t>
            </a:r>
            <a:r>
              <a:rPr lang="en-US" cap="none" dirty="0">
                <a:latin typeface="Corbel" panose="020B0503020204020204" pitchFamily="34" charset="0"/>
              </a:rPr>
              <a:t>: </a:t>
            </a:r>
          </a:p>
          <a:p>
            <a:pPr marL="0" indent="0">
              <a:buNone/>
            </a:pPr>
            <a:r>
              <a:rPr lang="en-US" sz="3200" cap="none" dirty="0">
                <a:latin typeface="Corbel" panose="020B0503020204020204" pitchFamily="34" charset="0"/>
              </a:rPr>
              <a:t>Completed draft video submitted to explore team and manufacturer partner for feedback </a:t>
            </a:r>
          </a:p>
          <a:p>
            <a:pPr marL="0" indent="0">
              <a:buNone/>
            </a:pPr>
            <a:r>
              <a:rPr lang="en-US" sz="3200" cap="none" dirty="0">
                <a:latin typeface="Corbel" panose="020B0503020204020204" pitchFamily="34" charset="0"/>
              </a:rPr>
              <a:t> </a:t>
            </a:r>
          </a:p>
          <a:p>
            <a:pPr marL="0" indent="0">
              <a:buNone/>
            </a:pPr>
            <a:r>
              <a:rPr lang="en-US" sz="3200" cap="none" dirty="0">
                <a:latin typeface="Corbel" panose="020B0503020204020204" pitchFamily="34" charset="0"/>
              </a:rPr>
              <a:t>Mid-January - February: feedback on draft videos provided to each team </a:t>
            </a:r>
          </a:p>
          <a:p>
            <a:endParaRPr lang="en-US" dirty="0"/>
          </a:p>
        </p:txBody>
      </p:sp>
      <p:pic>
        <p:nvPicPr>
          <p:cNvPr id="4" name="Picture 3">
            <a:extLst>
              <a:ext uri="{FF2B5EF4-FFF2-40B4-BE49-F238E27FC236}">
                <a16:creationId xmlns:a16="http://schemas.microsoft.com/office/drawing/2014/main" id="{E7273E0C-5631-4ACB-9AE0-12C9E0B2D5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3206" y="0"/>
            <a:ext cx="3730388" cy="2797791"/>
          </a:xfrm>
          <a:prstGeom prst="rect">
            <a:avLst/>
          </a:prstGeom>
        </p:spPr>
      </p:pic>
    </p:spTree>
    <p:extLst>
      <p:ext uri="{BB962C8B-B14F-4D97-AF65-F5344CB8AC3E}">
        <p14:creationId xmlns:p14="http://schemas.microsoft.com/office/powerpoint/2010/main" val="2407729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9A31E-186D-4EB2-BF21-36C22AF63020}"/>
              </a:ext>
            </a:extLst>
          </p:cNvPr>
          <p:cNvSpPr>
            <a:spLocks noGrp="1"/>
          </p:cNvSpPr>
          <p:nvPr>
            <p:ph sz="quarter" idx="13"/>
          </p:nvPr>
        </p:nvSpPr>
        <p:spPr>
          <a:xfrm>
            <a:off x="1970173" y="2640127"/>
            <a:ext cx="7734967" cy="3311189"/>
          </a:xfrm>
        </p:spPr>
        <p:txBody>
          <a:bodyPr>
            <a:normAutofit fontScale="92500" lnSpcReduction="10000"/>
          </a:bodyPr>
          <a:lstStyle/>
          <a:p>
            <a:pPr marL="0" indent="0">
              <a:buNone/>
            </a:pPr>
            <a:r>
              <a:rPr lang="en-US" sz="3200" b="1" cap="none" dirty="0">
                <a:latin typeface="Corbel" panose="020B0503020204020204" pitchFamily="34" charset="0"/>
              </a:rPr>
              <a:t>Final videos are due and submitted </a:t>
            </a:r>
          </a:p>
          <a:p>
            <a:pPr marL="0" indent="0">
              <a:buNone/>
            </a:pPr>
            <a:endParaRPr lang="en-US" sz="3200" cap="none" dirty="0">
              <a:latin typeface="Corbel" panose="020B0503020204020204" pitchFamily="34" charset="0"/>
            </a:endParaRPr>
          </a:p>
          <a:p>
            <a:pPr marL="0" indent="0">
              <a:buNone/>
            </a:pPr>
            <a:r>
              <a:rPr lang="en-US" sz="3200" cap="none" dirty="0">
                <a:latin typeface="Corbel" panose="020B0503020204020204" pitchFamily="34" charset="0"/>
              </a:rPr>
              <a:t>2/25 Eastern Regional Ceremony </a:t>
            </a:r>
          </a:p>
          <a:p>
            <a:pPr marL="0" indent="0">
              <a:buNone/>
            </a:pPr>
            <a:r>
              <a:rPr lang="en-US" sz="3200" cap="none" dirty="0">
                <a:latin typeface="Corbel" panose="020B0503020204020204" pitchFamily="34" charset="0"/>
              </a:rPr>
              <a:t>3/4 Kanawha Valley Regional Ceremony </a:t>
            </a:r>
          </a:p>
          <a:p>
            <a:pPr marL="0" indent="0">
              <a:buNone/>
            </a:pPr>
            <a:r>
              <a:rPr lang="en-US" sz="3200" cap="none" dirty="0">
                <a:latin typeface="Corbel" panose="020B0503020204020204" pitchFamily="34" charset="0"/>
              </a:rPr>
              <a:t> 3/11 North Central Regional Ceremony </a:t>
            </a:r>
          </a:p>
          <a:p>
            <a:pPr marL="0" indent="0">
              <a:buNone/>
            </a:pPr>
            <a:r>
              <a:rPr lang="en-US" sz="3200" cap="none" dirty="0">
                <a:latin typeface="Corbel" panose="020B0503020204020204" pitchFamily="34" charset="0"/>
              </a:rPr>
              <a:t>3/18 Northern Regional Ceremony </a:t>
            </a:r>
          </a:p>
          <a:p>
            <a:endParaRPr lang="en-US" dirty="0"/>
          </a:p>
          <a:p>
            <a:endParaRPr lang="en-US" dirty="0"/>
          </a:p>
        </p:txBody>
      </p:sp>
      <p:pic>
        <p:nvPicPr>
          <p:cNvPr id="4" name="Picture 3">
            <a:extLst>
              <a:ext uri="{FF2B5EF4-FFF2-40B4-BE49-F238E27FC236}">
                <a16:creationId xmlns:a16="http://schemas.microsoft.com/office/drawing/2014/main" id="{E7273E0C-5631-4ACB-9AE0-12C9E0B2D5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3206" y="0"/>
            <a:ext cx="3730388" cy="2797791"/>
          </a:xfrm>
          <a:prstGeom prst="rect">
            <a:avLst/>
          </a:prstGeom>
        </p:spPr>
      </p:pic>
    </p:spTree>
    <p:extLst>
      <p:ext uri="{BB962C8B-B14F-4D97-AF65-F5344CB8AC3E}">
        <p14:creationId xmlns:p14="http://schemas.microsoft.com/office/powerpoint/2010/main" val="188403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4BDE2-97D5-4522-9210-8BDB25E929AE}"/>
              </a:ext>
            </a:extLst>
          </p:cNvPr>
          <p:cNvSpPr txBox="1"/>
          <p:nvPr/>
        </p:nvSpPr>
        <p:spPr>
          <a:xfrm>
            <a:off x="463827" y="649357"/>
            <a:ext cx="8772938" cy="5293757"/>
          </a:xfrm>
          <a:prstGeom prst="rect">
            <a:avLst/>
          </a:prstGeom>
          <a:noFill/>
        </p:spPr>
        <p:txBody>
          <a:bodyPr wrap="square" rtlCol="0">
            <a:spAutoFit/>
          </a:bodyPr>
          <a:lstStyle/>
          <a:p>
            <a:r>
              <a:rPr lang="en-US" sz="2000" b="1" dirty="0">
                <a:latin typeface="Corbel" panose="020B0503020204020204" pitchFamily="34" charset="0"/>
              </a:rPr>
              <a:t>Contest Rules &amp; Regulations.</a:t>
            </a:r>
            <a:endParaRPr lang="en-US" sz="2000" dirty="0">
              <a:latin typeface="Corbel" panose="020B0503020204020204" pitchFamily="34" charset="0"/>
            </a:endParaRPr>
          </a:p>
          <a:p>
            <a:r>
              <a:rPr lang="en-US" sz="2000" dirty="0">
                <a:latin typeface="Corbel" panose="020B0503020204020204" pitchFamily="34" charset="0"/>
              </a:rPr>
              <a:t>Projects must be completed by students with guidance and support from Teacher Coaches. </a:t>
            </a:r>
            <a:r>
              <a:rPr lang="en-US" sz="2000" b="1" dirty="0">
                <a:latin typeface="Corbel" panose="020B0503020204020204" pitchFamily="34" charset="0"/>
              </a:rPr>
              <a:t>Students are responsible</a:t>
            </a:r>
            <a:r>
              <a:rPr lang="en-US" sz="2000" dirty="0">
                <a:latin typeface="Corbel" panose="020B0503020204020204" pitchFamily="34" charset="0"/>
              </a:rPr>
              <a:t> for creative vision, directing their   to capture content, creating team content, and post-production.</a:t>
            </a:r>
          </a:p>
          <a:p>
            <a:endParaRPr lang="en-US" sz="2000" dirty="0">
              <a:latin typeface="Corbel" panose="020B0503020204020204" pitchFamily="34" charset="0"/>
            </a:endParaRPr>
          </a:p>
          <a:p>
            <a:r>
              <a:rPr lang="en-US" sz="2000" dirty="0">
                <a:latin typeface="Corbel" panose="020B0503020204020204" pitchFamily="34" charset="0"/>
              </a:rPr>
              <a:t>Each project must </a:t>
            </a:r>
            <a:r>
              <a:rPr lang="en-US" sz="2000" b="1" dirty="0">
                <a:latin typeface="Corbel" panose="020B0503020204020204" pitchFamily="34" charset="0"/>
              </a:rPr>
              <a:t>include student voice </a:t>
            </a:r>
            <a:r>
              <a:rPr lang="en-US" sz="2000" dirty="0">
                <a:latin typeface="Corbel" panose="020B0503020204020204" pitchFamily="34" charset="0"/>
              </a:rPr>
              <a:t>in the form of visual or audio segments.</a:t>
            </a:r>
          </a:p>
          <a:p>
            <a:endParaRPr lang="en-US" sz="2000" dirty="0">
              <a:latin typeface="Corbel" panose="020B0503020204020204" pitchFamily="34" charset="0"/>
            </a:endParaRPr>
          </a:p>
          <a:p>
            <a:r>
              <a:rPr lang="en-US" sz="2000" dirty="0">
                <a:latin typeface="Corbel" panose="020B0503020204020204" pitchFamily="34" charset="0"/>
              </a:rPr>
              <a:t>Production teams must complete training as outlined in the </a:t>
            </a:r>
            <a:r>
              <a:rPr lang="en-US" sz="2000" dirty="0" err="1">
                <a:latin typeface="Corbel" panose="020B0503020204020204" pitchFamily="34" charset="0"/>
              </a:rPr>
              <a:t>eMedia</a:t>
            </a:r>
            <a:r>
              <a:rPr lang="en-US" sz="2000" dirty="0">
                <a:latin typeface="Corbel" panose="020B0503020204020204" pitchFamily="34" charset="0"/>
              </a:rPr>
              <a:t> Workshop Cool Contest Guide.</a:t>
            </a:r>
          </a:p>
          <a:p>
            <a:endParaRPr lang="en-US" sz="2000" dirty="0">
              <a:latin typeface="Corbel" panose="020B0503020204020204" pitchFamily="34" charset="0"/>
            </a:endParaRPr>
          </a:p>
          <a:p>
            <a:r>
              <a:rPr lang="en-US" sz="2000" dirty="0">
                <a:latin typeface="Corbel" panose="020B0503020204020204" pitchFamily="34" charset="0"/>
              </a:rPr>
              <a:t>Final projects must run </a:t>
            </a:r>
            <a:r>
              <a:rPr lang="en-US" sz="2000" b="1" dirty="0">
                <a:latin typeface="Corbel" panose="020B0503020204020204" pitchFamily="34" charset="0"/>
              </a:rPr>
              <a:t>no longer than 3 minutes </a:t>
            </a:r>
            <a:r>
              <a:rPr lang="en-US" sz="2000" dirty="0">
                <a:latin typeface="Corbel" panose="020B0503020204020204" pitchFamily="34" charset="0"/>
              </a:rPr>
              <a:t>in duration.</a:t>
            </a:r>
          </a:p>
          <a:p>
            <a:r>
              <a:rPr lang="en-US" sz="2000" dirty="0">
                <a:latin typeface="Corbel" panose="020B0503020204020204" pitchFamily="34" charset="0"/>
              </a:rPr>
              <a:t>Each video must contain a minimum of </a:t>
            </a:r>
            <a:r>
              <a:rPr lang="en-US" sz="2000" b="1" dirty="0">
                <a:latin typeface="Corbel" panose="020B0503020204020204" pitchFamily="34" charset="0"/>
              </a:rPr>
              <a:t>3 employee interviews</a:t>
            </a:r>
            <a:r>
              <a:rPr lang="en-US" sz="2000" dirty="0">
                <a:latin typeface="Corbel" panose="020B0503020204020204" pitchFamily="34" charset="0"/>
              </a:rPr>
              <a:t>.</a:t>
            </a:r>
          </a:p>
          <a:p>
            <a:r>
              <a:rPr lang="en-US" sz="2000" dirty="0">
                <a:latin typeface="Corbel" panose="020B0503020204020204" pitchFamily="34" charset="0"/>
              </a:rPr>
              <a:t> It is strongly recommended  that </a:t>
            </a:r>
            <a:r>
              <a:rPr lang="en-US" sz="2000" b="1" dirty="0">
                <a:latin typeface="Corbel" panose="020B0503020204020204" pitchFamily="34" charset="0"/>
              </a:rPr>
              <a:t>students appear in the video</a:t>
            </a:r>
            <a:r>
              <a:rPr lang="en-US" sz="2000" dirty="0">
                <a:latin typeface="Corbel" panose="020B0503020204020204" pitchFamily="34" charset="0"/>
              </a:rPr>
              <a:t>. </a:t>
            </a:r>
          </a:p>
          <a:p>
            <a:endParaRPr lang="en-US" sz="2000" dirty="0">
              <a:latin typeface="Corbel" panose="020B0503020204020204" pitchFamily="34" charset="0"/>
            </a:endParaRPr>
          </a:p>
          <a:p>
            <a:r>
              <a:rPr lang="en-US" sz="2000" dirty="0">
                <a:latin typeface="Corbel" panose="020B0503020204020204" pitchFamily="34" charset="0"/>
              </a:rPr>
              <a:t>Final projects must </a:t>
            </a:r>
            <a:r>
              <a:rPr lang="en-US" sz="2000" b="1" dirty="0">
                <a:latin typeface="Corbel" panose="020B0503020204020204" pitchFamily="34" charset="0"/>
              </a:rPr>
              <a:t>contain logos </a:t>
            </a:r>
            <a:r>
              <a:rPr lang="en-US" sz="2000" dirty="0">
                <a:latin typeface="Corbel" panose="020B0503020204020204" pitchFamily="34" charset="0"/>
              </a:rPr>
              <a:t>as indicated (each logo should appear for approximately 2 seconds):</a:t>
            </a:r>
          </a:p>
          <a:p>
            <a:endParaRPr lang="en-US" dirty="0"/>
          </a:p>
        </p:txBody>
      </p:sp>
      <p:pic>
        <p:nvPicPr>
          <p:cNvPr id="3" name="Recorded Sound">
            <a:hlinkClick r:id="" action="ppaction://media"/>
            <a:extLst>
              <a:ext uri="{FF2B5EF4-FFF2-40B4-BE49-F238E27FC236}">
                <a16:creationId xmlns:a16="http://schemas.microsoft.com/office/drawing/2014/main" id="{C2158995-AA4D-40C7-B52E-E626AF8127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 y="5903843"/>
            <a:ext cx="609600" cy="609600"/>
          </a:xfrm>
          <a:prstGeom prst="rect">
            <a:avLst/>
          </a:prstGeom>
        </p:spPr>
      </p:pic>
    </p:spTree>
    <p:extLst>
      <p:ext uri="{BB962C8B-B14F-4D97-AF65-F5344CB8AC3E}">
        <p14:creationId xmlns:p14="http://schemas.microsoft.com/office/powerpoint/2010/main" val="25957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507949-9C36-47A4-B337-666D48740021}"/>
              </a:ext>
            </a:extLst>
          </p:cNvPr>
          <p:cNvSpPr txBox="1"/>
          <p:nvPr/>
        </p:nvSpPr>
        <p:spPr>
          <a:xfrm>
            <a:off x="848139" y="384313"/>
            <a:ext cx="7792278" cy="5909310"/>
          </a:xfrm>
          <a:prstGeom prst="rect">
            <a:avLst/>
          </a:prstGeom>
          <a:noFill/>
        </p:spPr>
        <p:txBody>
          <a:bodyPr wrap="square" rtlCol="0">
            <a:spAutoFit/>
          </a:bodyPr>
          <a:lstStyle/>
          <a:p>
            <a:r>
              <a:rPr lang="en-US" b="1" dirty="0">
                <a:latin typeface="Corbel" panose="020B0503020204020204" pitchFamily="34" charset="0"/>
              </a:rPr>
              <a:t>Teacher Coaches </a:t>
            </a:r>
            <a:r>
              <a:rPr lang="en-US" dirty="0">
                <a:latin typeface="Corbel" panose="020B0503020204020204" pitchFamily="34" charset="0"/>
              </a:rPr>
              <a:t>are responsible for leading and monitoring all activities associated with contest-related activities, including being </a:t>
            </a:r>
            <a:r>
              <a:rPr lang="en-US" b="1" dirty="0">
                <a:latin typeface="Corbel" panose="020B0503020204020204" pitchFamily="34" charset="0"/>
              </a:rPr>
              <a:t>in regular contact </a:t>
            </a:r>
            <a:r>
              <a:rPr lang="en-US" dirty="0">
                <a:latin typeface="Corbel" panose="020B0503020204020204" pitchFamily="34" charset="0"/>
              </a:rPr>
              <a:t>with manufacturer and Explore Team for updates and scheduling.</a:t>
            </a:r>
          </a:p>
          <a:p>
            <a:endParaRPr lang="en-US" dirty="0">
              <a:latin typeface="Corbel" panose="020B0503020204020204" pitchFamily="34" charset="0"/>
            </a:endParaRPr>
          </a:p>
          <a:p>
            <a:r>
              <a:rPr lang="en-US" dirty="0">
                <a:latin typeface="Corbel" panose="020B0503020204020204" pitchFamily="34" charset="0"/>
              </a:rPr>
              <a:t>The Explore Team will provide a contest timetable to Teacher Coaches and manufacturers at the Introductory Meeting.</a:t>
            </a:r>
          </a:p>
          <a:p>
            <a:endParaRPr lang="en-US" dirty="0">
              <a:latin typeface="Corbel" panose="020B0503020204020204" pitchFamily="34" charset="0"/>
            </a:endParaRPr>
          </a:p>
          <a:p>
            <a:r>
              <a:rPr lang="en-US" b="1" dirty="0">
                <a:latin typeface="Corbel" panose="020B0503020204020204" pitchFamily="34" charset="0"/>
              </a:rPr>
              <a:t>All sound and images</a:t>
            </a:r>
            <a:r>
              <a:rPr lang="en-US" dirty="0">
                <a:latin typeface="Corbel" panose="020B0503020204020204" pitchFamily="34" charset="0"/>
              </a:rPr>
              <a:t> captured in association with the project, as well as final videos, are the </a:t>
            </a:r>
            <a:r>
              <a:rPr lang="en-US" b="1" dirty="0">
                <a:latin typeface="Corbel" panose="020B0503020204020204" pitchFamily="34" charset="0"/>
              </a:rPr>
              <a:t>property of WVMAEF</a:t>
            </a:r>
            <a:r>
              <a:rPr lang="en-US" dirty="0">
                <a:latin typeface="Corbel" panose="020B0503020204020204" pitchFamily="34" charset="0"/>
              </a:rPr>
              <a:t>.</a:t>
            </a:r>
          </a:p>
          <a:p>
            <a:endParaRPr lang="en-US" dirty="0">
              <a:latin typeface="Corbel" panose="020B0503020204020204" pitchFamily="34" charset="0"/>
            </a:endParaRPr>
          </a:p>
          <a:p>
            <a:r>
              <a:rPr lang="en-US" dirty="0">
                <a:latin typeface="Corbel" panose="020B0503020204020204" pitchFamily="34" charset="0"/>
              </a:rPr>
              <a:t>All WVMAEF </a:t>
            </a:r>
            <a:r>
              <a:rPr lang="en-US" b="1" dirty="0">
                <a:latin typeface="Corbel" panose="020B0503020204020204" pitchFamily="34" charset="0"/>
              </a:rPr>
              <a:t>MEDIA RELEASE FORMS and a team photo must be delivered before production</a:t>
            </a:r>
            <a:r>
              <a:rPr lang="en-US" dirty="0">
                <a:latin typeface="Corbel" panose="020B0503020204020204" pitchFamily="34" charset="0"/>
              </a:rPr>
              <a:t>:</a:t>
            </a:r>
          </a:p>
          <a:p>
            <a:endParaRPr lang="en-US" dirty="0">
              <a:latin typeface="Corbel" panose="020B0503020204020204" pitchFamily="34" charset="0"/>
            </a:endParaRPr>
          </a:p>
          <a:p>
            <a:r>
              <a:rPr lang="en-US" dirty="0">
                <a:latin typeface="Corbel" panose="020B0503020204020204" pitchFamily="34" charset="0"/>
              </a:rPr>
              <a:t>Email release forms to </a:t>
            </a:r>
            <a:r>
              <a:rPr lang="en-US" dirty="0">
                <a:latin typeface="Corbel" panose="020B0503020204020204" pitchFamily="34" charset="0"/>
                <a:hlinkClick r:id="rId4"/>
              </a:rPr>
              <a:t>explore@wvma.com10</a:t>
            </a:r>
            <a:r>
              <a:rPr lang="en-US" dirty="0">
                <a:latin typeface="Corbel" panose="020B0503020204020204" pitchFamily="34" charset="0"/>
              </a:rPr>
              <a:t>.</a:t>
            </a:r>
          </a:p>
          <a:p>
            <a:endParaRPr lang="en-US" dirty="0">
              <a:latin typeface="Corbel" panose="020B0503020204020204" pitchFamily="34" charset="0"/>
            </a:endParaRPr>
          </a:p>
          <a:p>
            <a:r>
              <a:rPr lang="en-US" dirty="0">
                <a:latin typeface="Corbel" panose="020B0503020204020204" pitchFamily="34" charset="0"/>
              </a:rPr>
              <a:t>Each team must </a:t>
            </a:r>
            <a:r>
              <a:rPr lang="en-US" b="1" dirty="0">
                <a:latin typeface="Corbel" panose="020B0503020204020204" pitchFamily="34" charset="0"/>
              </a:rPr>
              <a:t>meet contest deadlines </a:t>
            </a:r>
            <a:r>
              <a:rPr lang="en-US" dirty="0">
                <a:latin typeface="Corbel" panose="020B0503020204020204" pitchFamily="34" charset="0"/>
              </a:rPr>
              <a:t>as posted and deliver final project files to the host (details will be provided via email).</a:t>
            </a:r>
          </a:p>
          <a:p>
            <a:endParaRPr lang="en-US" dirty="0">
              <a:latin typeface="Corbel" panose="020B0503020204020204" pitchFamily="34" charset="0"/>
            </a:endParaRPr>
          </a:p>
          <a:p>
            <a:r>
              <a:rPr lang="en-US" dirty="0">
                <a:latin typeface="Corbel" panose="020B0503020204020204" pitchFamily="34" charset="0"/>
              </a:rPr>
              <a:t>Each Teacher Coach is responsible for verifying that </a:t>
            </a:r>
            <a:r>
              <a:rPr lang="en-US" b="1" dirty="0">
                <a:latin typeface="Corbel" panose="020B0503020204020204" pitchFamily="34" charset="0"/>
              </a:rPr>
              <a:t>all unused footage has been destroyed prior to the awards ceremony. </a:t>
            </a:r>
          </a:p>
          <a:p>
            <a:endParaRPr lang="en-US" dirty="0"/>
          </a:p>
        </p:txBody>
      </p:sp>
      <p:pic>
        <p:nvPicPr>
          <p:cNvPr id="3" name="Recorded Sound">
            <a:hlinkClick r:id="" action="ppaction://media"/>
            <a:extLst>
              <a:ext uri="{FF2B5EF4-FFF2-40B4-BE49-F238E27FC236}">
                <a16:creationId xmlns:a16="http://schemas.microsoft.com/office/drawing/2014/main" id="{FC8AD3D5-DF82-4CBD-91F5-819285DD3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456" y="5988823"/>
            <a:ext cx="609600" cy="609600"/>
          </a:xfrm>
          <a:prstGeom prst="rect">
            <a:avLst/>
          </a:prstGeom>
        </p:spPr>
      </p:pic>
    </p:spTree>
    <p:extLst>
      <p:ext uri="{BB962C8B-B14F-4D97-AF65-F5344CB8AC3E}">
        <p14:creationId xmlns:p14="http://schemas.microsoft.com/office/powerpoint/2010/main" val="9237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96AD9F-EF8B-491F-AAC5-A2B208BC1563}"/>
              </a:ext>
            </a:extLst>
          </p:cNvPr>
          <p:cNvSpPr txBox="1"/>
          <p:nvPr/>
        </p:nvSpPr>
        <p:spPr>
          <a:xfrm>
            <a:off x="371061" y="1417983"/>
            <a:ext cx="8613913" cy="1200329"/>
          </a:xfrm>
          <a:prstGeom prst="rect">
            <a:avLst/>
          </a:prstGeom>
          <a:noFill/>
        </p:spPr>
        <p:txBody>
          <a:bodyPr wrap="square" rtlCol="0">
            <a:spAutoFit/>
          </a:bodyPr>
          <a:lstStyle/>
          <a:p>
            <a:r>
              <a:rPr lang="en-US" sz="2400" dirty="0">
                <a:latin typeface="Corbel" panose="020B0503020204020204" pitchFamily="34" charset="0"/>
              </a:rPr>
              <a:t>Review the Contest Guide</a:t>
            </a:r>
          </a:p>
          <a:p>
            <a:endParaRPr lang="en-US" sz="2400" dirty="0">
              <a:latin typeface="Corbel" panose="020B0503020204020204" pitchFamily="34" charset="0"/>
            </a:endParaRPr>
          </a:p>
          <a:p>
            <a:r>
              <a:rPr lang="en-US" sz="2400" dirty="0">
                <a:latin typeface="Corbel" panose="020B0503020204020204" pitchFamily="34" charset="0"/>
              </a:rPr>
              <a:t>Note: must use the video cameras, not smart phones to record</a:t>
            </a:r>
          </a:p>
        </p:txBody>
      </p:sp>
    </p:spTree>
    <p:extLst>
      <p:ext uri="{BB962C8B-B14F-4D97-AF65-F5344CB8AC3E}">
        <p14:creationId xmlns:p14="http://schemas.microsoft.com/office/powerpoint/2010/main" val="3325750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49407" cy="2062103"/>
          </a:xfrm>
          <a:prstGeom prst="rect">
            <a:avLst/>
          </a:prstGeom>
          <a:noFill/>
        </p:spPr>
        <p:txBody>
          <a:bodyPr wrap="square" rtlCol="0">
            <a:spAutoFit/>
          </a:bodyPr>
          <a:lstStyle/>
          <a:p>
            <a:endParaRPr lang="en-US" sz="2800" dirty="0"/>
          </a:p>
          <a:p>
            <a:r>
              <a:rPr lang="en-US" sz="2800" dirty="0"/>
              <a:t>Video: Preproduction:</a:t>
            </a:r>
            <a:endParaRPr lang="en-US" dirty="0"/>
          </a:p>
          <a:p>
            <a:endParaRPr lang="en-US" dirty="0"/>
          </a:p>
          <a:p>
            <a:endParaRPr lang="en-US" dirty="0"/>
          </a:p>
          <a:p>
            <a:endParaRPr lang="en-US" dirty="0"/>
          </a:p>
          <a:p>
            <a:endParaRPr lang="en-US" dirty="0"/>
          </a:p>
        </p:txBody>
      </p:sp>
      <p:pic>
        <p:nvPicPr>
          <p:cNvPr id="2" name="Online Media 1" title="WSCM Contest Guide Part I: Introduction">
            <a:hlinkClick r:id="" action="ppaction://media"/>
            <a:extLst>
              <a:ext uri="{FF2B5EF4-FFF2-40B4-BE49-F238E27FC236}">
                <a16:creationId xmlns:a16="http://schemas.microsoft.com/office/drawing/2014/main" id="{26748505-D724-4146-82CD-FF1EC701853C}"/>
              </a:ext>
            </a:extLst>
          </p:cNvPr>
          <p:cNvPicPr>
            <a:picLocks noRot="1" noChangeAspect="1"/>
          </p:cNvPicPr>
          <p:nvPr>
            <a:videoFile r:link="rId1"/>
          </p:nvPr>
        </p:nvPicPr>
        <p:blipFill>
          <a:blip r:embed="rId4"/>
          <a:stretch>
            <a:fillRect/>
          </a:stretch>
        </p:blipFill>
        <p:spPr>
          <a:xfrm>
            <a:off x="0" y="0"/>
            <a:ext cx="12192000" cy="6815493"/>
          </a:xfrm>
          <a:prstGeom prst="rect">
            <a:avLst/>
          </a:prstGeom>
        </p:spPr>
      </p:pic>
    </p:spTree>
    <p:extLst>
      <p:ext uri="{BB962C8B-B14F-4D97-AF65-F5344CB8AC3E}">
        <p14:creationId xmlns:p14="http://schemas.microsoft.com/office/powerpoint/2010/main" val="390172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Prepare</a:t>
            </a:r>
          </a:p>
        </p:txBody>
      </p:sp>
      <p:sp>
        <p:nvSpPr>
          <p:cNvPr id="4" name="TextBox 3"/>
          <p:cNvSpPr txBox="1"/>
          <p:nvPr/>
        </p:nvSpPr>
        <p:spPr>
          <a:xfrm>
            <a:off x="867103" y="2002221"/>
            <a:ext cx="10215580" cy="304698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Think about the audience to make it interesting.</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FB1DD319-D2FD-4005-8C87-ABF6ED9B99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334" y="5733757"/>
            <a:ext cx="609600" cy="609600"/>
          </a:xfrm>
          <a:prstGeom prst="rect">
            <a:avLst/>
          </a:prstGeom>
        </p:spPr>
      </p:pic>
    </p:spTree>
    <p:extLst>
      <p:ext uri="{BB962C8B-B14F-4D97-AF65-F5344CB8AC3E}">
        <p14:creationId xmlns:p14="http://schemas.microsoft.com/office/powerpoint/2010/main" val="375406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181" y="385842"/>
            <a:ext cx="10546210" cy="618630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goal is to communicate careers. 	</a:t>
            </a:r>
          </a:p>
          <a:p>
            <a:r>
              <a:rPr lang="en-US" sz="2400" b="1" dirty="0">
                <a:latin typeface="Arial" panose="020B0604020202020204" pitchFamily="34" charset="0"/>
                <a:cs typeface="Arial" panose="020B0604020202020204" pitchFamily="34" charset="0"/>
              </a:rPr>
              <a:t>	What is the main point  you want to communicate?</a:t>
            </a:r>
          </a:p>
          <a:p>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This will be determined after your initial meeting.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Examples:</a:t>
            </a:r>
          </a:p>
          <a:p>
            <a:pPr marL="1257300" lvl="2" indent="-342900">
              <a:buFont typeface="Arial" panose="020B0604020202020204" pitchFamily="34" charset="0"/>
              <a:buChar char="•"/>
            </a:pPr>
            <a:r>
              <a:rPr lang="en-US" sz="2400" dirty="0">
                <a:latin typeface="Corbel" panose="020B0503020204020204" pitchFamily="34" charset="0"/>
                <a:cs typeface="Arial" panose="020B0604020202020204" pitchFamily="34" charset="0"/>
              </a:rPr>
              <a:t>A company offers many benefits.</a:t>
            </a:r>
          </a:p>
          <a:p>
            <a:pPr marL="1257300" lvl="2" indent="-342900">
              <a:buFont typeface="Arial" panose="020B0604020202020204" pitchFamily="34" charset="0"/>
              <a:buChar char="•"/>
            </a:pPr>
            <a:r>
              <a:rPr lang="en-US" sz="2400" dirty="0">
                <a:latin typeface="Corbel" panose="020B0503020204020204" pitchFamily="34" charset="0"/>
                <a:cs typeface="Arial" panose="020B0604020202020204" pitchFamily="34" charset="0"/>
              </a:rPr>
              <a:t>Interesting and creative workplace.</a:t>
            </a:r>
          </a:p>
          <a:p>
            <a:pPr marL="1257300" lvl="2" indent="-342900">
              <a:buFont typeface="Arial" panose="020B0604020202020204" pitchFamily="34" charset="0"/>
              <a:buChar char="•"/>
            </a:pPr>
            <a:r>
              <a:rPr lang="en-US" sz="2400" dirty="0">
                <a:latin typeface="Corbel" panose="020B0503020204020204" pitchFamily="34" charset="0"/>
              </a:rPr>
              <a:t>How products are made </a:t>
            </a:r>
          </a:p>
          <a:p>
            <a:pPr marL="1257300" lvl="2" indent="-342900">
              <a:buFont typeface="Arial" panose="020B0604020202020204" pitchFamily="34" charset="0"/>
              <a:buChar char="•"/>
            </a:pPr>
            <a:r>
              <a:rPr lang="en-US" sz="2400" dirty="0">
                <a:latin typeface="Corbel" panose="020B0503020204020204" pitchFamily="34" charset="0"/>
              </a:rPr>
              <a:t>Where products are used </a:t>
            </a:r>
          </a:p>
          <a:p>
            <a:pPr marL="1257300" lvl="2" indent="-342900">
              <a:buFont typeface="Arial" panose="020B0604020202020204" pitchFamily="34" charset="0"/>
              <a:buChar char="•"/>
            </a:pPr>
            <a:r>
              <a:rPr lang="en-US" sz="2400" dirty="0">
                <a:latin typeface="Corbel" panose="020B0503020204020204" pitchFamily="34" charset="0"/>
              </a:rPr>
              <a:t>Highlighting careers and employees </a:t>
            </a:r>
          </a:p>
          <a:p>
            <a:pPr marL="1257300" lvl="2" indent="-342900">
              <a:buFont typeface="Arial" panose="020B0604020202020204" pitchFamily="34" charset="0"/>
              <a:buChar char="•"/>
            </a:pPr>
            <a:r>
              <a:rPr lang="en-US" sz="2400" dirty="0">
                <a:latin typeface="Corbel" panose="020B0503020204020204" pitchFamily="34" charset="0"/>
              </a:rPr>
              <a:t>Insights on job skills plus on-the-job training </a:t>
            </a:r>
          </a:p>
          <a:p>
            <a:endParaRPr lang="en-US" dirty="0"/>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endParaRPr lang="en-US" sz="2400" b="1" dirty="0">
              <a:solidFill>
                <a:schemeClr val="accent6"/>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p>
          <a:p>
            <a:endParaRPr lang="en-US" dirty="0"/>
          </a:p>
        </p:txBody>
      </p:sp>
      <p:pic>
        <p:nvPicPr>
          <p:cNvPr id="2" name="Recorded Sound">
            <a:hlinkClick r:id="" action="ppaction://media"/>
            <a:extLst>
              <a:ext uri="{FF2B5EF4-FFF2-40B4-BE49-F238E27FC236}">
                <a16:creationId xmlns:a16="http://schemas.microsoft.com/office/drawing/2014/main" id="{75EB053C-B7E2-4FD0-8759-9DE1DB7FCB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455" y="5586046"/>
            <a:ext cx="609600" cy="609600"/>
          </a:xfrm>
          <a:prstGeom prst="rect">
            <a:avLst/>
          </a:prstGeom>
        </p:spPr>
      </p:pic>
      <p:pic>
        <p:nvPicPr>
          <p:cNvPr id="3" name="Recorded Sound">
            <a:hlinkClick r:id="" action="ppaction://media"/>
            <a:extLst>
              <a:ext uri="{FF2B5EF4-FFF2-40B4-BE49-F238E27FC236}">
                <a16:creationId xmlns:a16="http://schemas.microsoft.com/office/drawing/2014/main" id="{F2D4804B-EAF0-4473-86CE-F2DF12A2044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555631" y="5596597"/>
            <a:ext cx="609600" cy="609600"/>
          </a:xfrm>
          <a:prstGeom prst="rect">
            <a:avLst/>
          </a:prstGeom>
        </p:spPr>
      </p:pic>
    </p:spTree>
    <p:extLst>
      <p:ext uri="{BB962C8B-B14F-4D97-AF65-F5344CB8AC3E}">
        <p14:creationId xmlns:p14="http://schemas.microsoft.com/office/powerpoint/2010/main" val="301940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436E0F-D1D6-4B62-9DB7-C49C1605F879}"/>
              </a:ext>
            </a:extLst>
          </p:cNvPr>
          <p:cNvSpPr>
            <a:spLocks noGrp="1"/>
          </p:cNvSpPr>
          <p:nvPr>
            <p:ph sz="quarter" idx="13"/>
          </p:nvPr>
        </p:nvSpPr>
        <p:spPr>
          <a:xfrm>
            <a:off x="685801" y="1708554"/>
            <a:ext cx="10394707" cy="993703"/>
          </a:xfrm>
        </p:spPr>
        <p:txBody>
          <a:bodyPr/>
          <a:lstStyle/>
          <a:p>
            <a:r>
              <a:rPr lang="en-US" u="sng" dirty="0">
                <a:solidFill>
                  <a:schemeClr val="accent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https://www.youtube.com/watch?v=1mzjc_qobT8</a:t>
            </a:r>
            <a:endParaRPr lang="en-US" dirty="0">
              <a:solidFill>
                <a:schemeClr val="accent1"/>
              </a:solidFill>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4F47B5A9-CC8E-447A-BA62-C699E8039701}"/>
              </a:ext>
            </a:extLst>
          </p:cNvPr>
          <p:cNvSpPr txBox="1"/>
          <p:nvPr/>
        </p:nvSpPr>
        <p:spPr>
          <a:xfrm>
            <a:off x="685801" y="889791"/>
            <a:ext cx="7136760" cy="646331"/>
          </a:xfrm>
          <a:prstGeom prst="rect">
            <a:avLst/>
          </a:prstGeom>
          <a:noFill/>
        </p:spPr>
        <p:txBody>
          <a:bodyPr wrap="square" rtlCol="0">
            <a:spAutoFit/>
          </a:bodyPr>
          <a:lstStyle/>
          <a:p>
            <a:r>
              <a:rPr lang="en-US" dirty="0"/>
              <a:t>If this is your first time with the contest, be sure to watch this video to understand the end product!</a:t>
            </a:r>
          </a:p>
        </p:txBody>
      </p:sp>
    </p:spTree>
    <p:extLst>
      <p:ext uri="{BB962C8B-B14F-4D97-AF65-F5344CB8AC3E}">
        <p14:creationId xmlns:p14="http://schemas.microsoft.com/office/powerpoint/2010/main" val="348006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EE7434DE-9D2C-4084-82B2-03D9B16DC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7822" y="1742049"/>
            <a:ext cx="609600" cy="609600"/>
          </a:xfrm>
          <a:prstGeom prst="rect">
            <a:avLst/>
          </a:prstGeom>
        </p:spPr>
      </p:pic>
      <p:sp>
        <p:nvSpPr>
          <p:cNvPr id="3" name="TextBox 2">
            <a:extLst>
              <a:ext uri="{FF2B5EF4-FFF2-40B4-BE49-F238E27FC236}">
                <a16:creationId xmlns:a16="http://schemas.microsoft.com/office/drawing/2014/main" id="{C2040E3D-AD6A-466A-8B3E-3239C08F6EBB}"/>
              </a:ext>
            </a:extLst>
          </p:cNvPr>
          <p:cNvSpPr txBox="1"/>
          <p:nvPr/>
        </p:nvSpPr>
        <p:spPr>
          <a:xfrm>
            <a:off x="731520" y="956603"/>
            <a:ext cx="7329268" cy="369332"/>
          </a:xfrm>
          <a:prstGeom prst="rect">
            <a:avLst/>
          </a:prstGeom>
          <a:noFill/>
        </p:spPr>
        <p:txBody>
          <a:bodyPr wrap="square" rtlCol="0">
            <a:spAutoFit/>
          </a:bodyPr>
          <a:lstStyle/>
          <a:p>
            <a:r>
              <a:rPr lang="en-US" dirty="0"/>
              <a:t>Watch the next few videos for ideas!</a:t>
            </a:r>
          </a:p>
        </p:txBody>
      </p:sp>
    </p:spTree>
    <p:extLst>
      <p:ext uri="{BB962C8B-B14F-4D97-AF65-F5344CB8AC3E}">
        <p14:creationId xmlns:p14="http://schemas.microsoft.com/office/powerpoint/2010/main" val="8172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Northwest PA 2018: R.B. Wiley Charter">
            <a:hlinkClick r:id="" action="ppaction://media"/>
            <a:extLst>
              <a:ext uri="{FF2B5EF4-FFF2-40B4-BE49-F238E27FC236}">
                <a16:creationId xmlns:a16="http://schemas.microsoft.com/office/drawing/2014/main" id="{31C4E108-5108-411E-B9E9-C6B569BC7992}"/>
              </a:ext>
            </a:extLst>
          </p:cNvPr>
          <p:cNvPicPr>
            <a:picLocks noRot="1" noChangeAspect="1"/>
          </p:cNvPicPr>
          <p:nvPr>
            <a:videoFile r:link="rId1"/>
          </p:nvPr>
        </p:nvPicPr>
        <p:blipFill>
          <a:blip r:embed="rId4"/>
          <a:stretch>
            <a:fillRect/>
          </a:stretch>
        </p:blipFill>
        <p:spPr>
          <a:xfrm>
            <a:off x="26973" y="0"/>
            <a:ext cx="12138054" cy="6858000"/>
          </a:xfrm>
          <a:prstGeom prst="rect">
            <a:avLst/>
          </a:prstGeom>
        </p:spPr>
      </p:pic>
    </p:spTree>
    <p:extLst>
      <p:ext uri="{BB962C8B-B14F-4D97-AF65-F5344CB8AC3E}">
        <p14:creationId xmlns:p14="http://schemas.microsoft.com/office/powerpoint/2010/main" val="15528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hiladelphia Region 2019: Upper Moreland">
            <a:hlinkClick r:id="" action="ppaction://media"/>
            <a:extLst>
              <a:ext uri="{FF2B5EF4-FFF2-40B4-BE49-F238E27FC236}">
                <a16:creationId xmlns:a16="http://schemas.microsoft.com/office/drawing/2014/main" id="{EBEE917C-7256-4463-A119-5047D5AF5318}"/>
              </a:ext>
            </a:extLst>
          </p:cNvPr>
          <p:cNvPicPr>
            <a:picLocks noRot="1" noChangeAspect="1"/>
          </p:cNvPicPr>
          <p:nvPr>
            <a:videoFile r:link="rId1"/>
          </p:nvPr>
        </p:nvPicPr>
        <p:blipFill>
          <a:blip r:embed="rId4"/>
          <a:stretch>
            <a:fillRect/>
          </a:stretch>
        </p:blipFill>
        <p:spPr>
          <a:xfrm>
            <a:off x="0" y="66675"/>
            <a:ext cx="12020044" cy="6791325"/>
          </a:xfrm>
          <a:prstGeom prst="rect">
            <a:avLst/>
          </a:prstGeom>
        </p:spPr>
      </p:pic>
    </p:spTree>
    <p:extLst>
      <p:ext uri="{BB962C8B-B14F-4D97-AF65-F5344CB8AC3E}">
        <p14:creationId xmlns:p14="http://schemas.microsoft.com/office/powerpoint/2010/main" val="15708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563" y="955306"/>
            <a:ext cx="8967795" cy="3046988"/>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Discuss with your students: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What do you want the audience to think, feel and do after viewing this program?</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6" name="TextBox 5"/>
          <p:cNvSpPr txBox="1"/>
          <p:nvPr/>
        </p:nvSpPr>
        <p:spPr>
          <a:xfrm>
            <a:off x="1453676" y="2116183"/>
            <a:ext cx="184731" cy="646331"/>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127187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SCM Contest Guide Part II: Pre-Production">
            <a:hlinkClick r:id="" action="ppaction://media"/>
            <a:extLst>
              <a:ext uri="{FF2B5EF4-FFF2-40B4-BE49-F238E27FC236}">
                <a16:creationId xmlns:a16="http://schemas.microsoft.com/office/drawing/2014/main" id="{49E966D5-9596-408C-ABE4-6E50E7EED22F}"/>
              </a:ext>
            </a:extLst>
          </p:cNvPr>
          <p:cNvPicPr>
            <a:picLocks noRot="1" noChangeAspect="1"/>
          </p:cNvPicPr>
          <p:nvPr>
            <a:videoFile r:link="rId1"/>
          </p:nvPr>
        </p:nvPicPr>
        <p:blipFill>
          <a:blip r:embed="rId4"/>
          <a:stretch>
            <a:fillRect/>
          </a:stretch>
        </p:blipFill>
        <p:spPr>
          <a:xfrm>
            <a:off x="0" y="0"/>
            <a:ext cx="12138053" cy="6858000"/>
          </a:xfrm>
          <a:prstGeom prst="rect">
            <a:avLst/>
          </a:prstGeom>
        </p:spPr>
      </p:pic>
    </p:spTree>
    <p:extLst>
      <p:ext uri="{BB962C8B-B14F-4D97-AF65-F5344CB8AC3E}">
        <p14:creationId xmlns:p14="http://schemas.microsoft.com/office/powerpoint/2010/main" val="428242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1" y="1582271"/>
            <a:ext cx="9424357" cy="1938992"/>
          </a:xfrm>
          <a:prstGeom prst="rect">
            <a:avLst/>
          </a:prstGeom>
        </p:spPr>
        <p:txBody>
          <a:bodyPr wrap="square">
            <a:spAutoFit/>
          </a:bodyPr>
          <a:lstStyle/>
          <a:p>
            <a:r>
              <a:rPr lang="en-US" sz="2400" dirty="0">
                <a:latin typeface="Corbel" panose="020B0503020204020204" pitchFamily="34" charset="0"/>
                <a:cs typeface="Arial" panose="020B0604020202020204" pitchFamily="34" charset="0"/>
              </a:rPr>
              <a:t>Brainstorm before going on tour</a:t>
            </a:r>
          </a:p>
          <a:p>
            <a:r>
              <a:rPr lang="en-US" sz="2400" dirty="0">
                <a:latin typeface="Corbel" panose="020B0503020204020204" pitchFamily="34" charset="0"/>
                <a:cs typeface="Arial" panose="020B0604020202020204" pitchFamily="34" charset="0"/>
              </a:rPr>
              <a:t>Start thinking about how you will tell a STORY!</a:t>
            </a:r>
          </a:p>
          <a:p>
            <a:r>
              <a:rPr lang="en-US" sz="2400" dirty="0">
                <a:latin typeface="Corbel" panose="020B0503020204020204" pitchFamily="34" charset="0"/>
                <a:cs typeface="Arial" panose="020B0604020202020204" pitchFamily="34" charset="0"/>
              </a:rPr>
              <a:t>Brainstorm story ideas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p>
        </p:txBody>
      </p:sp>
      <p:sp>
        <p:nvSpPr>
          <p:cNvPr id="5" name="Title 1"/>
          <p:cNvSpPr>
            <a:spLocks noGrp="1"/>
          </p:cNvSpPr>
          <p:nvPr>
            <p:ph type="title"/>
          </p:nvPr>
        </p:nvSpPr>
        <p:spPr/>
        <p:txBody>
          <a:bodyPr/>
          <a:lstStyle/>
          <a:p>
            <a:r>
              <a:rPr lang="en-US" dirty="0">
                <a:solidFill>
                  <a:schemeClr val="tx1"/>
                </a:solidFill>
              </a:rPr>
              <a:t>Pre-Production</a:t>
            </a:r>
            <a:endParaRPr lang="en-US" dirty="0">
              <a:solidFill>
                <a:schemeClr val="tx1"/>
              </a:solidFill>
              <a:latin typeface="Arial Black" panose="020B0A04020102020204" pitchFamily="34" charset="0"/>
            </a:endParaRPr>
          </a:p>
        </p:txBody>
      </p:sp>
      <p:pic>
        <p:nvPicPr>
          <p:cNvPr id="2" name="Recorded Sound">
            <a:hlinkClick r:id="" action="ppaction://media"/>
            <a:extLst>
              <a:ext uri="{FF2B5EF4-FFF2-40B4-BE49-F238E27FC236}">
                <a16:creationId xmlns:a16="http://schemas.microsoft.com/office/drawing/2014/main" id="{5F5857AB-F637-4F34-907A-DE349C9C4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1914" y="5615005"/>
            <a:ext cx="609600" cy="609600"/>
          </a:xfrm>
          <a:prstGeom prst="rect">
            <a:avLst/>
          </a:prstGeom>
        </p:spPr>
      </p:pic>
    </p:spTree>
    <p:extLst>
      <p:ext uri="{BB962C8B-B14F-4D97-AF65-F5344CB8AC3E}">
        <p14:creationId xmlns:p14="http://schemas.microsoft.com/office/powerpoint/2010/main" val="13241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Philadelphia Region 2019: Pennridge North">
            <a:hlinkClick r:id="" action="ppaction://media"/>
            <a:extLst>
              <a:ext uri="{FF2B5EF4-FFF2-40B4-BE49-F238E27FC236}">
                <a16:creationId xmlns:a16="http://schemas.microsoft.com/office/drawing/2014/main" id="{28E123A7-288B-4DCB-BAC7-200B56371499}"/>
              </a:ext>
            </a:extLst>
          </p:cNvPr>
          <p:cNvPicPr>
            <a:picLocks noRot="1" noChangeAspect="1"/>
          </p:cNvPicPr>
          <p:nvPr>
            <a:videoFile r:link="rId1"/>
          </p:nvPr>
        </p:nvPicPr>
        <p:blipFill>
          <a:blip r:embed="rId4"/>
          <a:stretch>
            <a:fillRect/>
          </a:stretch>
        </p:blipFill>
        <p:spPr>
          <a:xfrm>
            <a:off x="26973" y="-15240"/>
            <a:ext cx="12165027" cy="6873240"/>
          </a:xfrm>
          <a:prstGeom prst="rect">
            <a:avLst/>
          </a:prstGeom>
        </p:spPr>
      </p:pic>
    </p:spTree>
    <p:extLst>
      <p:ext uri="{BB962C8B-B14F-4D97-AF65-F5344CB8AC3E}">
        <p14:creationId xmlns:p14="http://schemas.microsoft.com/office/powerpoint/2010/main" val="30951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Northwest PA 2018: Saint Jude">
            <a:hlinkClick r:id="" action="ppaction://media"/>
            <a:extLst>
              <a:ext uri="{FF2B5EF4-FFF2-40B4-BE49-F238E27FC236}">
                <a16:creationId xmlns:a16="http://schemas.microsoft.com/office/drawing/2014/main" id="{3D3026CB-EADE-4B37-B1B3-D5C281E57C66}"/>
              </a:ext>
            </a:extLst>
          </p:cNvPr>
          <p:cNvPicPr>
            <a:picLocks noRot="1" noChangeAspect="1"/>
          </p:cNvPicPr>
          <p:nvPr>
            <a:videoFile r:link="rId1"/>
          </p:nvPr>
        </p:nvPicPr>
        <p:blipFill>
          <a:blip r:embed="rId4"/>
          <a:stretch>
            <a:fillRect/>
          </a:stretch>
        </p:blipFill>
        <p:spPr>
          <a:xfrm>
            <a:off x="201508" y="98612"/>
            <a:ext cx="11852451" cy="6696635"/>
          </a:xfrm>
          <a:prstGeom prst="rect">
            <a:avLst/>
          </a:prstGeom>
        </p:spPr>
      </p:pic>
    </p:spTree>
    <p:extLst>
      <p:ext uri="{BB962C8B-B14F-4D97-AF65-F5344CB8AC3E}">
        <p14:creationId xmlns:p14="http://schemas.microsoft.com/office/powerpoint/2010/main" val="48300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Northern Tier 2019: Rock Butler">
            <a:hlinkClick r:id="" action="ppaction://media"/>
            <a:extLst>
              <a:ext uri="{FF2B5EF4-FFF2-40B4-BE49-F238E27FC236}">
                <a16:creationId xmlns:a16="http://schemas.microsoft.com/office/drawing/2014/main" id="{27446F0E-10A8-4BA6-BF18-AA55F1393F7B}"/>
              </a:ext>
            </a:extLst>
          </p:cNvPr>
          <p:cNvPicPr>
            <a:picLocks noRot="1" noChangeAspect="1"/>
          </p:cNvPicPr>
          <p:nvPr>
            <a:videoFile r:link="rId1"/>
          </p:nvPr>
        </p:nvPicPr>
        <p:blipFill>
          <a:blip r:embed="rId4"/>
          <a:stretch>
            <a:fillRect/>
          </a:stretch>
        </p:blipFill>
        <p:spPr>
          <a:xfrm>
            <a:off x="26973" y="0"/>
            <a:ext cx="12165027" cy="6873240"/>
          </a:xfrm>
          <a:prstGeom prst="rect">
            <a:avLst/>
          </a:prstGeom>
        </p:spPr>
      </p:pic>
    </p:spTree>
    <p:extLst>
      <p:ext uri="{BB962C8B-B14F-4D97-AF65-F5344CB8AC3E}">
        <p14:creationId xmlns:p14="http://schemas.microsoft.com/office/powerpoint/2010/main" val="26445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Philadelphia Region 2019: Pottstown">
            <a:hlinkClick r:id="" action="ppaction://media"/>
            <a:extLst>
              <a:ext uri="{FF2B5EF4-FFF2-40B4-BE49-F238E27FC236}">
                <a16:creationId xmlns:a16="http://schemas.microsoft.com/office/drawing/2014/main" id="{132F163F-D9C0-4884-99AA-85C8723C65DF}"/>
              </a:ext>
            </a:extLst>
          </p:cNvPr>
          <p:cNvPicPr>
            <a:picLocks noRot="1" noChangeAspect="1"/>
          </p:cNvPicPr>
          <p:nvPr>
            <a:videoFile r:link="rId1"/>
          </p:nvPr>
        </p:nvPicPr>
        <p:blipFill>
          <a:blip r:embed="rId4"/>
          <a:stretch>
            <a:fillRect/>
          </a:stretch>
        </p:blipFill>
        <p:spPr>
          <a:xfrm>
            <a:off x="26973" y="0"/>
            <a:ext cx="12138054" cy="6858000"/>
          </a:xfrm>
          <a:prstGeom prst="rect">
            <a:avLst/>
          </a:prstGeom>
        </p:spPr>
      </p:pic>
    </p:spTree>
    <p:extLst>
      <p:ext uri="{BB962C8B-B14F-4D97-AF65-F5344CB8AC3E}">
        <p14:creationId xmlns:p14="http://schemas.microsoft.com/office/powerpoint/2010/main" val="62674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50796" y="252177"/>
            <a:ext cx="7766936" cy="1646302"/>
          </a:xfrm>
        </p:spPr>
        <p:txBody>
          <a:bodyPr/>
          <a:lstStyle/>
          <a:p>
            <a:r>
              <a:rPr lang="en-US" dirty="0">
                <a:solidFill>
                  <a:schemeClr val="tx1"/>
                </a:solidFill>
              </a:rPr>
              <a:t>What’s so cool about manufacturing?</a:t>
            </a:r>
          </a:p>
        </p:txBody>
      </p:sp>
      <p:sp>
        <p:nvSpPr>
          <p:cNvPr id="6" name="Content Placeholder 2">
            <a:extLst>
              <a:ext uri="{FF2B5EF4-FFF2-40B4-BE49-F238E27FC236}">
                <a16:creationId xmlns:a16="http://schemas.microsoft.com/office/drawing/2014/main" id="{E7AD052C-934D-48E4-A74E-BD95D5F69C1F}"/>
              </a:ext>
            </a:extLst>
          </p:cNvPr>
          <p:cNvSpPr txBox="1">
            <a:spLocks/>
          </p:cNvSpPr>
          <p:nvPr/>
        </p:nvSpPr>
        <p:spPr>
          <a:xfrm>
            <a:off x="2037521" y="5628232"/>
            <a:ext cx="10394707" cy="3411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a:p>
        </p:txBody>
      </p:sp>
      <p:pic>
        <p:nvPicPr>
          <p:cNvPr id="2" name="Recorded Sound">
            <a:hlinkClick r:id="" action="ppaction://media"/>
            <a:extLst>
              <a:ext uri="{FF2B5EF4-FFF2-40B4-BE49-F238E27FC236}">
                <a16:creationId xmlns:a16="http://schemas.microsoft.com/office/drawing/2014/main" id="{5480D2B9-83E9-426A-9408-54D096047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2424" y="5628232"/>
            <a:ext cx="609600" cy="609600"/>
          </a:xfrm>
          <a:prstGeom prst="rect">
            <a:avLst/>
          </a:prstGeom>
        </p:spPr>
      </p:pic>
      <p:sp>
        <p:nvSpPr>
          <p:cNvPr id="3" name="TextBox 2">
            <a:extLst>
              <a:ext uri="{FF2B5EF4-FFF2-40B4-BE49-F238E27FC236}">
                <a16:creationId xmlns:a16="http://schemas.microsoft.com/office/drawing/2014/main" id="{BAA9E367-61AA-4523-8478-350F1609C85C}"/>
              </a:ext>
            </a:extLst>
          </p:cNvPr>
          <p:cNvSpPr txBox="1"/>
          <p:nvPr/>
        </p:nvSpPr>
        <p:spPr>
          <a:xfrm>
            <a:off x="1603948" y="5628232"/>
            <a:ext cx="5966085" cy="923330"/>
          </a:xfrm>
          <a:prstGeom prst="rect">
            <a:avLst/>
          </a:prstGeom>
          <a:noFill/>
        </p:spPr>
        <p:txBody>
          <a:bodyPr wrap="square" rtlCol="0">
            <a:spAutoFit/>
          </a:bodyPr>
          <a:lstStyle/>
          <a:p>
            <a:endParaRPr lang="en-US" dirty="0"/>
          </a:p>
          <a:p>
            <a:r>
              <a:rPr lang="en-US" dirty="0"/>
              <a:t>Be sure to double click on the slides with a photo that fills the slide – these are links to YouTube Videos!</a:t>
            </a:r>
          </a:p>
        </p:txBody>
      </p:sp>
    </p:spTree>
    <p:extLst>
      <p:ext uri="{BB962C8B-B14F-4D97-AF65-F5344CB8AC3E}">
        <p14:creationId xmlns:p14="http://schemas.microsoft.com/office/powerpoint/2010/main" val="35727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tx1"/>
                </a:solidFill>
              </a:rPr>
              <a:t>Pre-Production</a:t>
            </a:r>
            <a:endParaRPr lang="en-US" dirty="0">
              <a:solidFill>
                <a:schemeClr val="tx1"/>
              </a:solidFill>
              <a:latin typeface="Arial Black" panose="020B0A04020102020204" pitchFamily="34" charset="0"/>
            </a:endParaRPr>
          </a:p>
        </p:txBody>
      </p:sp>
      <p:sp>
        <p:nvSpPr>
          <p:cNvPr id="5" name="TextBox 4"/>
          <p:cNvSpPr txBox="1"/>
          <p:nvPr/>
        </p:nvSpPr>
        <p:spPr>
          <a:xfrm>
            <a:off x="685801" y="2053087"/>
            <a:ext cx="7992373"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Assign Jobs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Consider the jobs when you choose your student team!</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ABD1150E-0C8E-4A54-B0D7-B8B85521C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 y="5304693"/>
            <a:ext cx="609600" cy="609600"/>
          </a:xfrm>
          <a:prstGeom prst="rect">
            <a:avLst/>
          </a:prstGeom>
        </p:spPr>
      </p:pic>
    </p:spTree>
    <p:extLst>
      <p:ext uri="{BB962C8B-B14F-4D97-AF65-F5344CB8AC3E}">
        <p14:creationId xmlns:p14="http://schemas.microsoft.com/office/powerpoint/2010/main" val="166301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accent1"/>
                </a:solidFill>
              </a:rPr>
              <a:t>Pre-Production</a:t>
            </a:r>
            <a:endParaRPr lang="en-US" dirty="0">
              <a:solidFill>
                <a:schemeClr val="accent1"/>
              </a:solidFill>
              <a:latin typeface="Arial Black" panose="020B0A04020102020204" pitchFamily="34" charset="0"/>
            </a:endParaRPr>
          </a:p>
        </p:txBody>
      </p:sp>
      <p:sp>
        <p:nvSpPr>
          <p:cNvPr id="5" name="TextBox 4"/>
          <p:cNvSpPr txBox="1"/>
          <p:nvPr/>
        </p:nvSpPr>
        <p:spPr>
          <a:xfrm>
            <a:off x="685801" y="1589571"/>
            <a:ext cx="10045459" cy="369331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Producer:   plans, coordinates, writes, reviews edits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Writer:  writes the script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Camera:  records video</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Sound:  oversees the sound quality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Editor:  Edits the video</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Other: coordinates shots/ carries equipment/ researches industry/ </a:t>
            </a:r>
            <a:r>
              <a:rPr lang="en-US" b="1" dirty="0" err="1">
                <a:latin typeface="Arial" panose="020B0604020202020204" pitchFamily="34" charset="0"/>
                <a:cs typeface="Arial" panose="020B0604020202020204" pitchFamily="34" charset="0"/>
              </a:rPr>
              <a:t>etc</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305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Pre-Production</a:t>
            </a:r>
          </a:p>
        </p:txBody>
      </p:sp>
      <p:sp>
        <p:nvSpPr>
          <p:cNvPr id="5" name="TextBox 4"/>
          <p:cNvSpPr txBox="1"/>
          <p:nvPr/>
        </p:nvSpPr>
        <p:spPr>
          <a:xfrm>
            <a:off x="677334" y="1724085"/>
            <a:ext cx="9506131" cy="452431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Research</a:t>
            </a:r>
          </a:p>
          <a:p>
            <a:r>
              <a:rPr lang="en-US" sz="2400" dirty="0">
                <a:latin typeface="Arial" panose="020B0604020202020204" pitchFamily="34" charset="0"/>
                <a:cs typeface="Arial" panose="020B0604020202020204" pitchFamily="34" charset="0"/>
              </a:rPr>
              <a:t>	Previous contest videos – what works/ doesn‘t work</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5"/>
              </a:rPr>
              <a:t>www.whatssocool.org</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Research the company:</a:t>
            </a:r>
          </a:p>
          <a:p>
            <a:r>
              <a:rPr lang="en-US" sz="2400" dirty="0">
                <a:latin typeface="Arial" panose="020B0604020202020204" pitchFamily="34" charset="0"/>
                <a:cs typeface="Arial" panose="020B0604020202020204" pitchFamily="34" charset="0"/>
              </a:rPr>
              <a:t> The Manufacture’s Website/ Social Media Pages/ printed material.</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2CE2B1E0-6D9F-418F-8A2B-3198E0B916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4116" y="5487572"/>
            <a:ext cx="609600" cy="609600"/>
          </a:xfrm>
          <a:prstGeom prst="rect">
            <a:avLst/>
          </a:prstGeom>
        </p:spPr>
      </p:pic>
    </p:spTree>
    <p:extLst>
      <p:ext uri="{BB962C8B-B14F-4D97-AF65-F5344CB8AC3E}">
        <p14:creationId xmlns:p14="http://schemas.microsoft.com/office/powerpoint/2010/main" val="27898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Pre-Production</a:t>
            </a:r>
            <a:endParaRPr lang="en-US" dirty="0">
              <a:solidFill>
                <a:schemeClr val="tx1"/>
              </a:solidFill>
              <a:latin typeface="Arial Black" panose="020B0A04020102020204" pitchFamily="34" charset="0"/>
            </a:endParaRPr>
          </a:p>
        </p:txBody>
      </p:sp>
      <p:sp>
        <p:nvSpPr>
          <p:cNvPr id="6" name="TextBox 5"/>
          <p:cNvSpPr txBox="1"/>
          <p:nvPr/>
        </p:nvSpPr>
        <p:spPr>
          <a:xfrm>
            <a:off x="851338" y="1837765"/>
            <a:ext cx="8252906" cy="378565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Before the Site Visit</a:t>
            </a:r>
          </a:p>
          <a:p>
            <a:r>
              <a:rPr lang="en-US" sz="2400" dirty="0">
                <a:latin typeface="Arial" panose="020B0604020202020204" pitchFamily="34" charset="0"/>
                <a:cs typeface="Arial" panose="020B0604020202020204" pitchFamily="34" charset="0"/>
              </a:rPr>
              <a:t>Discuss what to think about and view during the tour.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 pre-interviews before the site visit and get an idea of where/ what you can video</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479444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Pre-Production</a:t>
            </a:r>
            <a:endParaRPr lang="en-US" dirty="0">
              <a:solidFill>
                <a:schemeClr val="tx1"/>
              </a:solidFill>
              <a:latin typeface="Arial Black" panose="020B0A04020102020204" pitchFamily="34" charset="0"/>
            </a:endParaRPr>
          </a:p>
        </p:txBody>
      </p:sp>
      <p:sp>
        <p:nvSpPr>
          <p:cNvPr id="6" name="TextBox 5"/>
          <p:cNvSpPr txBox="1"/>
          <p:nvPr/>
        </p:nvSpPr>
        <p:spPr>
          <a:xfrm>
            <a:off x="851337" y="1837765"/>
            <a:ext cx="10231345"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Site Visit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Take photos/ videos to remember area to plan shots</a:t>
            </a:r>
          </a:p>
          <a:p>
            <a:r>
              <a:rPr lang="en-US" sz="2400" dirty="0">
                <a:latin typeface="Arial" panose="020B0604020202020204" pitchFamily="34" charset="0"/>
                <a:cs typeface="Arial" panose="020B0604020202020204" pitchFamily="34" charset="0"/>
              </a:rPr>
              <a:t>Take notes of each area.</a:t>
            </a:r>
          </a:p>
          <a:p>
            <a:r>
              <a:rPr lang="en-US" sz="2400" dirty="0">
                <a:latin typeface="Arial" panose="020B0604020202020204" pitchFamily="34" charset="0"/>
                <a:cs typeface="Arial" panose="020B0604020202020204" pitchFamily="34" charset="0"/>
              </a:rPr>
              <a:t>Who was interesting?</a:t>
            </a:r>
          </a:p>
          <a:p>
            <a:r>
              <a:rPr lang="en-US" sz="2400" dirty="0">
                <a:latin typeface="Arial" panose="020B0604020202020204" pitchFamily="34" charset="0"/>
                <a:cs typeface="Arial" panose="020B0604020202020204" pitchFamily="34" charset="0"/>
              </a:rPr>
              <a:t>What would look interesting in a video?</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tour, review the information, brainstorm, and write notes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pic>
        <p:nvPicPr>
          <p:cNvPr id="3" name="Recorded Sound">
            <a:hlinkClick r:id="" action="ppaction://media"/>
            <a:extLst>
              <a:ext uri="{FF2B5EF4-FFF2-40B4-BE49-F238E27FC236}">
                <a16:creationId xmlns:a16="http://schemas.microsoft.com/office/drawing/2014/main" id="{6D2E87E7-71A1-449A-A8AD-E96877359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318" y="5383149"/>
            <a:ext cx="609600" cy="609600"/>
          </a:xfrm>
          <a:prstGeom prst="rect">
            <a:avLst/>
          </a:prstGeom>
        </p:spPr>
      </p:pic>
    </p:spTree>
    <p:extLst>
      <p:ext uri="{BB962C8B-B14F-4D97-AF65-F5344CB8AC3E}">
        <p14:creationId xmlns:p14="http://schemas.microsoft.com/office/powerpoint/2010/main" val="27932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Pre-Production</a:t>
            </a:r>
          </a:p>
        </p:txBody>
      </p:sp>
      <p:sp>
        <p:nvSpPr>
          <p:cNvPr id="4" name="TextBox 3"/>
          <p:cNvSpPr txBox="1"/>
          <p:nvPr/>
        </p:nvSpPr>
        <p:spPr>
          <a:xfrm>
            <a:off x="677334" y="1930400"/>
            <a:ext cx="1021558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Open Ended Questions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8694539"/>
              </p:ext>
            </p:extLst>
          </p:nvPr>
        </p:nvGraphicFramePr>
        <p:xfrm>
          <a:off x="677334" y="2602385"/>
          <a:ext cx="8413656" cy="2632408"/>
        </p:xfrm>
        <a:graphic>
          <a:graphicData uri="http://schemas.openxmlformats.org/drawingml/2006/table">
            <a:tbl>
              <a:tblPr/>
              <a:tblGrid>
                <a:gridCol w="4081063">
                  <a:extLst>
                    <a:ext uri="{9D8B030D-6E8A-4147-A177-3AD203B41FA5}">
                      <a16:colId xmlns:a16="http://schemas.microsoft.com/office/drawing/2014/main" val="2219902988"/>
                    </a:ext>
                  </a:extLst>
                </a:gridCol>
                <a:gridCol w="251530">
                  <a:extLst>
                    <a:ext uri="{9D8B030D-6E8A-4147-A177-3AD203B41FA5}">
                      <a16:colId xmlns:a16="http://schemas.microsoft.com/office/drawing/2014/main" val="2791575771"/>
                    </a:ext>
                  </a:extLst>
                </a:gridCol>
                <a:gridCol w="4081063">
                  <a:extLst>
                    <a:ext uri="{9D8B030D-6E8A-4147-A177-3AD203B41FA5}">
                      <a16:colId xmlns:a16="http://schemas.microsoft.com/office/drawing/2014/main" val="3663087649"/>
                    </a:ext>
                  </a:extLst>
                </a:gridCol>
              </a:tblGrid>
              <a:tr h="380596">
                <a:tc>
                  <a:txBody>
                    <a:bodyPr/>
                    <a:lstStyle/>
                    <a:p>
                      <a:r>
                        <a:rPr lang="en-US" b="1">
                          <a:latin typeface="Arial" panose="020B0604020202020204" pitchFamily="34" charset="0"/>
                          <a:cs typeface="Arial" panose="020B0604020202020204" pitchFamily="34" charset="0"/>
                        </a:rPr>
                        <a:t>Closed-Ended Question</a:t>
                      </a:r>
                      <a:endParaRPr lang="en-US">
                        <a:latin typeface="Arial" panose="020B0604020202020204" pitchFamily="34" charset="0"/>
                        <a:cs typeface="Arial" panose="020B0604020202020204" pitchFamily="34" charset="0"/>
                      </a:endParaRPr>
                    </a:p>
                  </a:txBody>
                  <a:tcPr marL="57150" marR="57150" marT="57150" marB="57150">
                    <a:lnL>
                      <a:noFill/>
                    </a:lnL>
                    <a:lnR>
                      <a:noFill/>
                    </a:lnR>
                    <a:lnT>
                      <a:noFill/>
                    </a:lnT>
                    <a:lnB>
                      <a:noFill/>
                    </a:lnB>
                    <a:solidFill>
                      <a:srgbClr val="FFFFFF"/>
                    </a:solidFill>
                  </a:tcPr>
                </a:tc>
                <a:tc>
                  <a:txBody>
                    <a:bodyPr/>
                    <a:lstStyle/>
                    <a:p>
                      <a:r>
                        <a:rPr lang="en-US">
                          <a:latin typeface="Arial" panose="020B0604020202020204" pitchFamily="34" charset="0"/>
                          <a:cs typeface="Arial" panose="020B0604020202020204" pitchFamily="34" charset="0"/>
                        </a:rPr>
                        <a:t> </a:t>
                      </a:r>
                    </a:p>
                  </a:txBody>
                  <a:tcPr marL="57150" marR="57150" marT="57150" marB="57150" anchor="ctr">
                    <a:lnL>
                      <a:noFill/>
                    </a:lnL>
                    <a:lnR>
                      <a:noFill/>
                    </a:lnR>
                    <a:lnT>
                      <a:noFill/>
                    </a:lnT>
                    <a:lnB>
                      <a:noFill/>
                    </a:lnB>
                    <a:solidFill>
                      <a:srgbClr val="FFFFFF"/>
                    </a:solidFill>
                  </a:tcPr>
                </a:tc>
                <a:tc>
                  <a:txBody>
                    <a:bodyPr/>
                    <a:lstStyle/>
                    <a:p>
                      <a:r>
                        <a:rPr lang="en-US" b="1">
                          <a:latin typeface="Arial" panose="020B0604020202020204" pitchFamily="34" charset="0"/>
                          <a:cs typeface="Arial" panose="020B0604020202020204" pitchFamily="34" charset="0"/>
                        </a:rPr>
                        <a:t>Open-Ended Question</a:t>
                      </a:r>
                      <a:endParaRPr lang="en-US">
                        <a:latin typeface="Arial" panose="020B0604020202020204" pitchFamily="34" charset="0"/>
                        <a:cs typeface="Arial" panose="020B0604020202020204" pitchFamily="34" charset="0"/>
                      </a:endParaRPr>
                    </a:p>
                  </a:txBody>
                  <a:tcPr marL="57150" marR="57150" marT="57150" marB="57150">
                    <a:lnL>
                      <a:noFill/>
                    </a:lnL>
                    <a:lnR>
                      <a:noFill/>
                    </a:lnR>
                    <a:lnT>
                      <a:noFill/>
                    </a:lnT>
                    <a:lnB>
                      <a:noFill/>
                    </a:lnB>
                    <a:solidFill>
                      <a:srgbClr val="FFFFFF"/>
                    </a:solidFill>
                  </a:tcPr>
                </a:tc>
                <a:extLst>
                  <a:ext uri="{0D108BD9-81ED-4DB2-BD59-A6C34878D82A}">
                    <a16:rowId xmlns:a16="http://schemas.microsoft.com/office/drawing/2014/main" val="1679758678"/>
                  </a:ext>
                </a:extLst>
              </a:tr>
              <a:tr h="649252">
                <a:tc>
                  <a:txBody>
                    <a:bodyPr/>
                    <a:lstStyle/>
                    <a:p>
                      <a:r>
                        <a:rPr lang="en-US" dirty="0">
                          <a:latin typeface="Arial" panose="020B0604020202020204" pitchFamily="34" charset="0"/>
                          <a:cs typeface="Arial" panose="020B0604020202020204" pitchFamily="34" charset="0"/>
                        </a:rPr>
                        <a:t>Do you like</a:t>
                      </a:r>
                      <a:r>
                        <a:rPr lang="en-US" baseline="0" dirty="0">
                          <a:latin typeface="Arial" panose="020B0604020202020204" pitchFamily="34" charset="0"/>
                          <a:cs typeface="Arial" panose="020B0604020202020204" pitchFamily="34" charset="0"/>
                        </a:rPr>
                        <a:t> your job</a:t>
                      </a:r>
                      <a:r>
                        <a:rPr lang="en-US" dirty="0">
                          <a:latin typeface="Arial" panose="020B0604020202020204" pitchFamily="34" charset="0"/>
                          <a:cs typeface="Arial" panose="020B0604020202020204" pitchFamily="34" charset="0"/>
                        </a:rPr>
                        <a:t>?</a:t>
                      </a:r>
                    </a:p>
                  </a:txBody>
                  <a:tcPr marL="57150" marR="57150" marT="57150" marB="57150">
                    <a:lnL>
                      <a:noFill/>
                    </a:lnL>
                    <a:lnR>
                      <a:noFill/>
                    </a:lnR>
                    <a:lnT>
                      <a:noFill/>
                    </a:lnT>
                    <a:lnB>
                      <a:noFill/>
                    </a:lnB>
                    <a:solidFill>
                      <a:srgbClr val="FFFFFF"/>
                    </a:solidFill>
                  </a:tcPr>
                </a:tc>
                <a:tc>
                  <a:txBody>
                    <a:bodyPr/>
                    <a:lstStyle/>
                    <a:p>
                      <a:r>
                        <a:rPr lang="en-US">
                          <a:latin typeface="Arial" panose="020B0604020202020204" pitchFamily="34" charset="0"/>
                          <a:cs typeface="Arial" panose="020B0604020202020204" pitchFamily="34" charset="0"/>
                        </a:rPr>
                        <a:t> </a:t>
                      </a:r>
                    </a:p>
                  </a:txBody>
                  <a:tcPr marL="57150" marR="57150" marT="57150" marB="57150" anchor="ctr">
                    <a:lnL>
                      <a:noFill/>
                    </a:lnL>
                    <a:lnR>
                      <a:noFill/>
                    </a:lnR>
                    <a:lnT>
                      <a:noFill/>
                    </a:lnT>
                    <a:lnB>
                      <a:noFill/>
                    </a:lnB>
                    <a:solidFill>
                      <a:srgbClr val="FFFFFF"/>
                    </a:solidFill>
                  </a:tcPr>
                </a:tc>
                <a:tc>
                  <a:txBody>
                    <a:bodyPr/>
                    <a:lstStyle/>
                    <a:p>
                      <a:r>
                        <a:rPr lang="en-US" dirty="0">
                          <a:latin typeface="Arial" panose="020B0604020202020204" pitchFamily="34" charset="0"/>
                          <a:cs typeface="Arial" panose="020B0604020202020204" pitchFamily="34" charset="0"/>
                        </a:rPr>
                        <a:t>Tell me about</a:t>
                      </a:r>
                      <a:r>
                        <a:rPr lang="en-US" baseline="0" dirty="0">
                          <a:latin typeface="Arial" panose="020B0604020202020204" pitchFamily="34" charset="0"/>
                          <a:cs typeface="Arial" panose="020B0604020202020204" pitchFamily="34" charset="0"/>
                        </a:rPr>
                        <a:t> what you like about your job.</a:t>
                      </a:r>
                      <a:endParaRPr lang="en-US" dirty="0">
                        <a:latin typeface="Arial" panose="020B0604020202020204" pitchFamily="34" charset="0"/>
                        <a:cs typeface="Arial" panose="020B0604020202020204" pitchFamily="34" charset="0"/>
                      </a:endParaRPr>
                    </a:p>
                  </a:txBody>
                  <a:tcPr marL="57150" marR="57150" marT="57150" marB="57150">
                    <a:lnL>
                      <a:noFill/>
                    </a:lnL>
                    <a:lnR>
                      <a:noFill/>
                    </a:lnR>
                    <a:lnT>
                      <a:noFill/>
                    </a:lnT>
                    <a:lnB>
                      <a:noFill/>
                    </a:lnB>
                    <a:solidFill>
                      <a:srgbClr val="FFFFFF"/>
                    </a:solidFill>
                  </a:tcPr>
                </a:tc>
                <a:extLst>
                  <a:ext uri="{0D108BD9-81ED-4DB2-BD59-A6C34878D82A}">
                    <a16:rowId xmlns:a16="http://schemas.microsoft.com/office/drawing/2014/main" val="2686557115"/>
                  </a:ext>
                </a:extLst>
              </a:tr>
              <a:tr h="917908">
                <a:tc>
                  <a:txBody>
                    <a:bodyPr/>
                    <a:lstStyle/>
                    <a:p>
                      <a:r>
                        <a:rPr lang="en-US" dirty="0">
                          <a:latin typeface="Arial" panose="020B0604020202020204" pitchFamily="34" charset="0"/>
                          <a:cs typeface="Arial" panose="020B0604020202020204" pitchFamily="34" charset="0"/>
                        </a:rPr>
                        <a:t>I</a:t>
                      </a:r>
                      <a:r>
                        <a:rPr lang="en-US" baseline="0" dirty="0">
                          <a:latin typeface="Arial" panose="020B0604020202020204" pitchFamily="34" charset="0"/>
                          <a:cs typeface="Arial" panose="020B0604020202020204" pitchFamily="34" charset="0"/>
                        </a:rPr>
                        <a:t>s manufacturing cool</a:t>
                      </a:r>
                      <a:r>
                        <a:rPr lang="en-US" dirty="0">
                          <a:latin typeface="Arial" panose="020B0604020202020204" pitchFamily="34" charset="0"/>
                          <a:cs typeface="Arial" panose="020B0604020202020204" pitchFamily="34" charset="0"/>
                        </a:rPr>
                        <a:t>?</a:t>
                      </a:r>
                    </a:p>
                  </a:txBody>
                  <a:tcPr marL="57150" marR="57150" marT="57150" marB="57150">
                    <a:lnL>
                      <a:noFill/>
                    </a:lnL>
                    <a:lnR>
                      <a:noFill/>
                    </a:lnR>
                    <a:lnT>
                      <a:noFill/>
                    </a:lnT>
                    <a:lnB>
                      <a:noFill/>
                    </a:lnB>
                    <a:solidFill>
                      <a:srgbClr val="FFFFFF"/>
                    </a:solidFill>
                  </a:tcPr>
                </a:tc>
                <a:tc>
                  <a:txBody>
                    <a:bodyPr/>
                    <a:lstStyle/>
                    <a:p>
                      <a:r>
                        <a:rPr lang="en-US">
                          <a:latin typeface="Arial" panose="020B0604020202020204" pitchFamily="34" charset="0"/>
                          <a:cs typeface="Arial" panose="020B0604020202020204" pitchFamily="34" charset="0"/>
                        </a:rPr>
                        <a:t> </a:t>
                      </a:r>
                    </a:p>
                  </a:txBody>
                  <a:tcPr marL="57150" marR="57150" marT="57150" marB="57150" anchor="ctr">
                    <a:lnL>
                      <a:noFill/>
                    </a:lnL>
                    <a:lnR>
                      <a:noFill/>
                    </a:lnR>
                    <a:lnT>
                      <a:noFill/>
                    </a:lnT>
                    <a:lnB>
                      <a:noFill/>
                    </a:lnB>
                    <a:solidFill>
                      <a:srgbClr val="FFFFFF"/>
                    </a:solidFill>
                  </a:tcPr>
                </a:tc>
                <a:tc>
                  <a:txBody>
                    <a:bodyPr/>
                    <a:lstStyle/>
                    <a:p>
                      <a:r>
                        <a:rPr lang="en-US" dirty="0">
                          <a:latin typeface="Arial" panose="020B0604020202020204" pitchFamily="34" charset="0"/>
                          <a:cs typeface="Arial" panose="020B0604020202020204" pitchFamily="34" charset="0"/>
                        </a:rPr>
                        <a:t>What</a:t>
                      </a:r>
                      <a:r>
                        <a:rPr lang="en-US" baseline="0" dirty="0">
                          <a:latin typeface="Arial" panose="020B0604020202020204" pitchFamily="34" charset="0"/>
                          <a:cs typeface="Arial" panose="020B0604020202020204" pitchFamily="34" charset="0"/>
                        </a:rPr>
                        <a:t> makes this company so cool?</a:t>
                      </a:r>
                      <a:endParaRPr lang="en-US" dirty="0">
                        <a:latin typeface="Arial" panose="020B0604020202020204" pitchFamily="34" charset="0"/>
                        <a:cs typeface="Arial" panose="020B0604020202020204" pitchFamily="34" charset="0"/>
                      </a:endParaRPr>
                    </a:p>
                  </a:txBody>
                  <a:tcPr marL="57150" marR="57150" marT="57150" marB="57150">
                    <a:lnL>
                      <a:noFill/>
                    </a:lnL>
                    <a:lnR>
                      <a:noFill/>
                    </a:lnR>
                    <a:lnT>
                      <a:noFill/>
                    </a:lnT>
                    <a:lnB>
                      <a:noFill/>
                    </a:lnB>
                    <a:solidFill>
                      <a:srgbClr val="FFFFFF"/>
                    </a:solidFill>
                  </a:tcPr>
                </a:tc>
                <a:extLst>
                  <a:ext uri="{0D108BD9-81ED-4DB2-BD59-A6C34878D82A}">
                    <a16:rowId xmlns:a16="http://schemas.microsoft.com/office/drawing/2014/main" val="4224601309"/>
                  </a:ext>
                </a:extLst>
              </a:tr>
              <a:tr h="649252">
                <a:tc>
                  <a:txBody>
                    <a:bodyPr/>
                    <a:lstStyle/>
                    <a:p>
                      <a:r>
                        <a:rPr lang="en-US" dirty="0">
                          <a:latin typeface="Arial" panose="020B0604020202020204" pitchFamily="34" charset="0"/>
                          <a:cs typeface="Arial" panose="020B0604020202020204" pitchFamily="34" charset="0"/>
                        </a:rPr>
                        <a:t>Do</a:t>
                      </a:r>
                      <a:r>
                        <a:rPr lang="en-US" baseline="0" dirty="0">
                          <a:latin typeface="Arial" panose="020B0604020202020204" pitchFamily="34" charset="0"/>
                          <a:cs typeface="Arial" panose="020B0604020202020204" pitchFamily="34" charset="0"/>
                        </a:rPr>
                        <a:t> you use robotics</a:t>
                      </a:r>
                      <a:r>
                        <a:rPr lang="en-US" dirty="0">
                          <a:latin typeface="Arial" panose="020B0604020202020204" pitchFamily="34" charset="0"/>
                          <a:cs typeface="Arial" panose="020B0604020202020204" pitchFamily="34" charset="0"/>
                        </a:rPr>
                        <a:t>?</a:t>
                      </a:r>
                    </a:p>
                  </a:txBody>
                  <a:tcPr marL="57150" marR="57150" marT="57150" marB="57150">
                    <a:lnL>
                      <a:noFill/>
                    </a:lnL>
                    <a:lnR>
                      <a:noFill/>
                    </a:lnR>
                    <a:lnT>
                      <a:noFill/>
                    </a:lnT>
                    <a:lnB>
                      <a:noFill/>
                    </a:lnB>
                    <a:solidFill>
                      <a:srgbClr val="FFFFFF"/>
                    </a:solidFill>
                  </a:tcPr>
                </a:tc>
                <a:tc>
                  <a:txBody>
                    <a:bodyPr/>
                    <a:lstStyle/>
                    <a:p>
                      <a:r>
                        <a:rPr lang="en-US">
                          <a:latin typeface="Arial" panose="020B0604020202020204" pitchFamily="34" charset="0"/>
                          <a:cs typeface="Arial" panose="020B0604020202020204" pitchFamily="34" charset="0"/>
                        </a:rPr>
                        <a:t> </a:t>
                      </a:r>
                    </a:p>
                  </a:txBody>
                  <a:tcPr marL="57150" marR="57150" marT="57150" marB="57150" anchor="ctr">
                    <a:lnL>
                      <a:noFill/>
                    </a:lnL>
                    <a:lnR>
                      <a:noFill/>
                    </a:lnR>
                    <a:lnT>
                      <a:noFill/>
                    </a:lnT>
                    <a:lnB>
                      <a:noFill/>
                    </a:lnB>
                    <a:solidFill>
                      <a:srgbClr val="FFFFFF"/>
                    </a:solidFill>
                  </a:tcPr>
                </a:tc>
                <a:tc>
                  <a:txBody>
                    <a:bodyPr/>
                    <a:lstStyle/>
                    <a:p>
                      <a:r>
                        <a:rPr lang="en-US" dirty="0">
                          <a:latin typeface="Arial" panose="020B0604020202020204" pitchFamily="34" charset="0"/>
                          <a:cs typeface="Arial" panose="020B0604020202020204" pitchFamily="34" charset="0"/>
                        </a:rPr>
                        <a:t>Can</a:t>
                      </a:r>
                      <a:r>
                        <a:rPr lang="en-US" baseline="0" dirty="0">
                          <a:latin typeface="Arial" panose="020B0604020202020204" pitchFamily="34" charset="0"/>
                          <a:cs typeface="Arial" panose="020B0604020202020204" pitchFamily="34" charset="0"/>
                        </a:rPr>
                        <a:t> you e</a:t>
                      </a:r>
                      <a:r>
                        <a:rPr lang="en-US" dirty="0">
                          <a:latin typeface="Arial" panose="020B0604020202020204" pitchFamily="34" charset="0"/>
                          <a:cs typeface="Arial" panose="020B0604020202020204" pitchFamily="34" charset="0"/>
                        </a:rPr>
                        <a:t>xplain</a:t>
                      </a:r>
                      <a:r>
                        <a:rPr lang="en-US" baseline="0" dirty="0">
                          <a:latin typeface="Arial" panose="020B0604020202020204" pitchFamily="34" charset="0"/>
                          <a:cs typeface="Arial" panose="020B0604020202020204" pitchFamily="34" charset="0"/>
                        </a:rPr>
                        <a:t> how the production line works?</a:t>
                      </a:r>
                      <a:endParaRPr lang="en-US" dirty="0">
                        <a:latin typeface="Arial" panose="020B0604020202020204" pitchFamily="34" charset="0"/>
                        <a:cs typeface="Arial" panose="020B0604020202020204" pitchFamily="34" charset="0"/>
                      </a:endParaRPr>
                    </a:p>
                  </a:txBody>
                  <a:tcPr marL="57150" marR="57150" marT="57150" marB="57150">
                    <a:lnL>
                      <a:noFill/>
                    </a:lnL>
                    <a:lnR>
                      <a:noFill/>
                    </a:lnR>
                    <a:lnT>
                      <a:noFill/>
                    </a:lnT>
                    <a:lnB>
                      <a:noFill/>
                    </a:lnB>
                    <a:solidFill>
                      <a:srgbClr val="FFFFFF"/>
                    </a:solidFill>
                  </a:tcPr>
                </a:tc>
                <a:extLst>
                  <a:ext uri="{0D108BD9-81ED-4DB2-BD59-A6C34878D82A}">
                    <a16:rowId xmlns:a16="http://schemas.microsoft.com/office/drawing/2014/main" val="2370637172"/>
                  </a:ext>
                </a:extLst>
              </a:tr>
            </a:tbl>
          </a:graphicData>
        </a:graphic>
      </p:graphicFrame>
      <p:pic>
        <p:nvPicPr>
          <p:cNvPr id="5" name="Recorded Sound">
            <a:hlinkClick r:id="" action="ppaction://media"/>
            <a:extLst>
              <a:ext uri="{FF2B5EF4-FFF2-40B4-BE49-F238E27FC236}">
                <a16:creationId xmlns:a16="http://schemas.microsoft.com/office/drawing/2014/main" id="{77B344FD-8711-4EEB-AC18-C6031BE4AA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591" y="5487573"/>
            <a:ext cx="609600" cy="609600"/>
          </a:xfrm>
          <a:prstGeom prst="rect">
            <a:avLst/>
          </a:prstGeom>
        </p:spPr>
      </p:pic>
    </p:spTree>
    <p:extLst>
      <p:ext uri="{BB962C8B-B14F-4D97-AF65-F5344CB8AC3E}">
        <p14:creationId xmlns:p14="http://schemas.microsoft.com/office/powerpoint/2010/main" val="413799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C8D909A3-BA42-458A-A3F6-4581C14AD6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6633" y="2350476"/>
            <a:ext cx="609600" cy="609600"/>
          </a:xfrm>
          <a:prstGeom prst="rect">
            <a:avLst/>
          </a:prstGeom>
        </p:spPr>
      </p:pic>
      <p:sp>
        <p:nvSpPr>
          <p:cNvPr id="3" name="TextBox 2">
            <a:extLst>
              <a:ext uri="{FF2B5EF4-FFF2-40B4-BE49-F238E27FC236}">
                <a16:creationId xmlns:a16="http://schemas.microsoft.com/office/drawing/2014/main" id="{F99ACF24-48FA-47A3-BD08-89B70E7A927F}"/>
              </a:ext>
            </a:extLst>
          </p:cNvPr>
          <p:cNvSpPr txBox="1"/>
          <p:nvPr/>
        </p:nvSpPr>
        <p:spPr>
          <a:xfrm>
            <a:off x="1547446" y="1776101"/>
            <a:ext cx="7652825" cy="369332"/>
          </a:xfrm>
          <a:prstGeom prst="rect">
            <a:avLst/>
          </a:prstGeom>
          <a:noFill/>
        </p:spPr>
        <p:txBody>
          <a:bodyPr wrap="square" rtlCol="0">
            <a:spAutoFit/>
          </a:bodyPr>
          <a:lstStyle/>
          <a:p>
            <a:r>
              <a:rPr lang="en-US" dirty="0"/>
              <a:t>Teach the students how to make a video to tell a story.</a:t>
            </a:r>
          </a:p>
        </p:txBody>
      </p:sp>
    </p:spTree>
    <p:extLst>
      <p:ext uri="{BB962C8B-B14F-4D97-AF65-F5344CB8AC3E}">
        <p14:creationId xmlns:p14="http://schemas.microsoft.com/office/powerpoint/2010/main" val="270044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1" y="1837765"/>
            <a:ext cx="5674056" cy="1138773"/>
          </a:xfrm>
          <a:prstGeom prst="rect">
            <a:avLst/>
          </a:prstGeom>
        </p:spPr>
        <p:txBody>
          <a:bodyPr wrap="square">
            <a:spAutoFit/>
          </a:bodyPr>
          <a:lstStyle/>
          <a:p>
            <a:endParaRPr lang="en-US" dirty="0">
              <a:latin typeface="Corbel" panose="020B0503020204020204" pitchFamily="34" charset="0"/>
              <a:cs typeface="Arial" panose="020B0604020202020204" pitchFamily="34" charset="0"/>
            </a:endParaRPr>
          </a:p>
          <a:p>
            <a:endParaRPr lang="en-US" dirty="0">
              <a:latin typeface="Corbel" panose="020B0503020204020204" pitchFamily="34" charset="0"/>
              <a:cs typeface="Arial" panose="020B0604020202020204" pitchFamily="34" charset="0"/>
            </a:endParaRPr>
          </a:p>
          <a:p>
            <a:endParaRPr lang="en-US" dirty="0">
              <a:latin typeface="Corbel" panose="020B0503020204020204" pitchFamily="34" charset="0"/>
              <a:hlinkClick r:id="rId4">
                <a:extLst>
                  <a:ext uri="{A12FA001-AC4F-418D-AE19-62706E023703}">
                    <ahyp:hlinkClr xmlns:ahyp="http://schemas.microsoft.com/office/drawing/2018/hyperlinkcolor" val="tx"/>
                  </a:ext>
                </a:extLst>
              </a:hlinkClick>
            </a:endParaRPr>
          </a:p>
          <a:p>
            <a:endParaRPr lang="en-US" sz="1400" dirty="0">
              <a:latin typeface="Arial" panose="020B0604020202020204" pitchFamily="34" charset="0"/>
              <a:cs typeface="Arial" panose="020B0604020202020204" pitchFamily="34" charset="0"/>
            </a:endParaRPr>
          </a:p>
        </p:txBody>
      </p:sp>
      <p:pic>
        <p:nvPicPr>
          <p:cNvPr id="6" name="Online Media 5" title="5 Shot Sequences">
            <a:hlinkClick r:id="" action="ppaction://media"/>
            <a:extLst>
              <a:ext uri="{FF2B5EF4-FFF2-40B4-BE49-F238E27FC236}">
                <a16:creationId xmlns:a16="http://schemas.microsoft.com/office/drawing/2014/main" id="{C01C47F6-F2FF-4BAE-88E5-8DA933C83895}"/>
              </a:ext>
            </a:extLst>
          </p:cNvPr>
          <p:cNvPicPr>
            <a:picLocks noRot="1" noChangeAspect="1"/>
          </p:cNvPicPr>
          <p:nvPr>
            <a:videoFile r:link="rId1"/>
          </p:nvPr>
        </p:nvPicPr>
        <p:blipFill>
          <a:blip r:embed="rId5"/>
          <a:stretch>
            <a:fillRect/>
          </a:stretch>
        </p:blipFill>
        <p:spPr>
          <a:xfrm>
            <a:off x="26973" y="0"/>
            <a:ext cx="12138054" cy="6858000"/>
          </a:xfrm>
          <a:prstGeom prst="rect">
            <a:avLst/>
          </a:prstGeom>
        </p:spPr>
      </p:pic>
    </p:spTree>
    <p:extLst>
      <p:ext uri="{BB962C8B-B14F-4D97-AF65-F5344CB8AC3E}">
        <p14:creationId xmlns:p14="http://schemas.microsoft.com/office/powerpoint/2010/main" val="40083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reating Great Video - The Secret of Sequencing">
            <a:hlinkClick r:id="" action="ppaction://media"/>
            <a:extLst>
              <a:ext uri="{FF2B5EF4-FFF2-40B4-BE49-F238E27FC236}">
                <a16:creationId xmlns:a16="http://schemas.microsoft.com/office/drawing/2014/main" id="{812EA9CC-C43D-45E0-9338-FACD22502609}"/>
              </a:ext>
            </a:extLst>
          </p:cNvPr>
          <p:cNvPicPr>
            <a:picLocks noRot="1" noChangeAspect="1"/>
          </p:cNvPicPr>
          <p:nvPr>
            <a:videoFile r:link="rId1"/>
          </p:nvPr>
        </p:nvPicPr>
        <p:blipFill>
          <a:blip r:embed="rId4"/>
          <a:stretch>
            <a:fillRect/>
          </a:stretch>
        </p:blipFill>
        <p:spPr>
          <a:xfrm>
            <a:off x="0" y="-15240"/>
            <a:ext cx="12165027" cy="6873240"/>
          </a:xfrm>
          <a:prstGeom prst="rect">
            <a:avLst/>
          </a:prstGeom>
        </p:spPr>
      </p:pic>
    </p:spTree>
    <p:extLst>
      <p:ext uri="{BB962C8B-B14F-4D97-AF65-F5344CB8AC3E}">
        <p14:creationId xmlns:p14="http://schemas.microsoft.com/office/powerpoint/2010/main" val="21629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D8621-B4DF-4318-A342-6D5B2A8AE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340" y="0"/>
            <a:ext cx="5120737" cy="6630406"/>
          </a:xfrm>
          <a:prstGeom prst="rect">
            <a:avLst/>
          </a:prstGeom>
        </p:spPr>
      </p:pic>
    </p:spTree>
    <p:extLst>
      <p:ext uri="{BB962C8B-B14F-4D97-AF65-F5344CB8AC3E}">
        <p14:creationId xmlns:p14="http://schemas.microsoft.com/office/powerpoint/2010/main" val="192450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IDI-PA Cool Contest">
            <a:hlinkClick r:id="" action="ppaction://media"/>
            <a:extLst>
              <a:ext uri="{FF2B5EF4-FFF2-40B4-BE49-F238E27FC236}">
                <a16:creationId xmlns:a16="http://schemas.microsoft.com/office/drawing/2014/main" id="{FFB194C8-BF97-4556-BC76-7F897EAF3E19}"/>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Tree>
    <p:extLst>
      <p:ext uri="{BB962C8B-B14F-4D97-AF65-F5344CB8AC3E}">
        <p14:creationId xmlns:p14="http://schemas.microsoft.com/office/powerpoint/2010/main" val="343771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tx1"/>
                </a:solidFill>
              </a:rPr>
              <a:t>Pre-Production</a:t>
            </a:r>
            <a:endParaRPr lang="en-US" dirty="0">
              <a:solidFill>
                <a:schemeClr val="tx1"/>
              </a:solidFill>
              <a:latin typeface="Arial Black" panose="020B0A04020102020204" pitchFamily="34" charset="0"/>
            </a:endParaRPr>
          </a:p>
        </p:txBody>
      </p:sp>
      <p:sp>
        <p:nvSpPr>
          <p:cNvPr id="2" name="TextBox 1"/>
          <p:cNvSpPr txBox="1"/>
          <p:nvPr/>
        </p:nvSpPr>
        <p:spPr>
          <a:xfrm>
            <a:off x="677334" y="1411546"/>
            <a:ext cx="10424160" cy="221599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Practice using the camera.</a:t>
            </a:r>
          </a:p>
          <a:p>
            <a:r>
              <a:rPr lang="en-US" sz="2400" dirty="0">
                <a:latin typeface="Arial" panose="020B0604020202020204" pitchFamily="34" charset="0"/>
                <a:cs typeface="Arial" panose="020B0604020202020204" pitchFamily="34" charset="0"/>
              </a:rPr>
              <a:t>Have students sequence making a sandwich and tying shoes.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Edit the practice material – it will make videoing easier once you understand editing!</a:t>
            </a:r>
          </a:p>
          <a:p>
            <a:endParaRPr lang="en-US" dirty="0"/>
          </a:p>
        </p:txBody>
      </p:sp>
      <p:pic>
        <p:nvPicPr>
          <p:cNvPr id="3" name="Recorded Sound">
            <a:hlinkClick r:id="" action="ppaction://media"/>
            <a:extLst>
              <a:ext uri="{FF2B5EF4-FFF2-40B4-BE49-F238E27FC236}">
                <a16:creationId xmlns:a16="http://schemas.microsoft.com/office/drawing/2014/main" id="{CF413C9F-9E37-4387-AD3D-8153B96D5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03606" y="5141654"/>
            <a:ext cx="609600" cy="609600"/>
          </a:xfrm>
          <a:prstGeom prst="rect">
            <a:avLst/>
          </a:prstGeom>
        </p:spPr>
      </p:pic>
    </p:spTree>
    <p:extLst>
      <p:ext uri="{BB962C8B-B14F-4D97-AF65-F5344CB8AC3E}">
        <p14:creationId xmlns:p14="http://schemas.microsoft.com/office/powerpoint/2010/main" val="42907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SCM Contest Guide Part III - Production">
            <a:hlinkClick r:id="" action="ppaction://media"/>
            <a:extLst>
              <a:ext uri="{FF2B5EF4-FFF2-40B4-BE49-F238E27FC236}">
                <a16:creationId xmlns:a16="http://schemas.microsoft.com/office/drawing/2014/main" id="{26DAB442-0775-472C-A1F9-7FCBFE11236E}"/>
              </a:ext>
            </a:extLst>
          </p:cNvPr>
          <p:cNvPicPr>
            <a:picLocks noRot="1" noChangeAspect="1"/>
          </p:cNvPicPr>
          <p:nvPr>
            <a:videoFile r:link="rId1"/>
          </p:nvPr>
        </p:nvPicPr>
        <p:blipFill>
          <a:blip r:embed="rId4"/>
          <a:stretch>
            <a:fillRect/>
          </a:stretch>
        </p:blipFill>
        <p:spPr>
          <a:xfrm>
            <a:off x="-115827" y="-80682"/>
            <a:ext cx="12218180" cy="6903271"/>
          </a:xfrm>
          <a:prstGeom prst="rect">
            <a:avLst/>
          </a:prstGeom>
        </p:spPr>
      </p:pic>
    </p:spTree>
    <p:extLst>
      <p:ext uri="{BB962C8B-B14F-4D97-AF65-F5344CB8AC3E}">
        <p14:creationId xmlns:p14="http://schemas.microsoft.com/office/powerpoint/2010/main" val="33500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762" y="1873038"/>
            <a:ext cx="9299276" cy="378565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 Roll:</a:t>
            </a:r>
          </a:p>
          <a:p>
            <a:r>
              <a:rPr lang="en-US" sz="2400" dirty="0">
                <a:latin typeface="Arial" panose="020B0604020202020204" pitchFamily="34" charset="0"/>
                <a:cs typeface="Arial" panose="020B0604020202020204" pitchFamily="34" charset="0"/>
              </a:rPr>
              <a:t>	Interview footage</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Consider background – people, machines, lights</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Have one student jot down main points during the interview so 	you can plan to video it</a:t>
            </a:r>
            <a:r>
              <a:rPr lang="en-US" sz="2400" b="1" dirty="0">
                <a:latin typeface="Arial" panose="020B0604020202020204" pitchFamily="34" charset="0"/>
                <a:cs typeface="Arial" panose="020B0604020202020204" pitchFamily="34" charset="0"/>
              </a:rPr>
              <a:t>.  Video what they say!</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p>
        </p:txBody>
      </p:sp>
      <p:sp>
        <p:nvSpPr>
          <p:cNvPr id="2" name="Rectangle 1"/>
          <p:cNvSpPr/>
          <p:nvPr/>
        </p:nvSpPr>
        <p:spPr>
          <a:xfrm>
            <a:off x="786540" y="949708"/>
            <a:ext cx="4699860" cy="923330"/>
          </a:xfrm>
          <a:prstGeom prst="rect">
            <a:avLst/>
          </a:prstGeom>
        </p:spPr>
        <p:txBody>
          <a:bodyPr wrap="square">
            <a:spAutoFit/>
          </a:bodyPr>
          <a:lstStyle/>
          <a:p>
            <a:r>
              <a:rPr lang="en-US" sz="5400" dirty="0"/>
              <a:t>Production</a:t>
            </a:r>
          </a:p>
        </p:txBody>
      </p:sp>
      <p:pic>
        <p:nvPicPr>
          <p:cNvPr id="5" name="Recorded Sound">
            <a:hlinkClick r:id="" action="ppaction://media"/>
            <a:extLst>
              <a:ext uri="{FF2B5EF4-FFF2-40B4-BE49-F238E27FC236}">
                <a16:creationId xmlns:a16="http://schemas.microsoft.com/office/drawing/2014/main" id="{A276D412-26EF-403A-82A6-07F895D9E0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252" y="5487573"/>
            <a:ext cx="609600" cy="609600"/>
          </a:xfrm>
          <a:prstGeom prst="rect">
            <a:avLst/>
          </a:prstGeom>
        </p:spPr>
      </p:pic>
    </p:spTree>
    <p:extLst>
      <p:ext uri="{BB962C8B-B14F-4D97-AF65-F5344CB8AC3E}">
        <p14:creationId xmlns:p14="http://schemas.microsoft.com/office/powerpoint/2010/main" val="44441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entral PA 2018: Hughesville">
            <a:hlinkClick r:id="" action="ppaction://media"/>
            <a:extLst>
              <a:ext uri="{FF2B5EF4-FFF2-40B4-BE49-F238E27FC236}">
                <a16:creationId xmlns:a16="http://schemas.microsoft.com/office/drawing/2014/main" id="{CD8C8299-2ECF-4269-9E05-1862C86B7F71}"/>
              </a:ext>
            </a:extLst>
          </p:cNvPr>
          <p:cNvPicPr>
            <a:picLocks noRot="1" noChangeAspect="1"/>
          </p:cNvPicPr>
          <p:nvPr>
            <a:videoFile r:link="rId1"/>
          </p:nvPr>
        </p:nvPicPr>
        <p:blipFill>
          <a:blip r:embed="rId4"/>
          <a:stretch>
            <a:fillRect/>
          </a:stretch>
        </p:blipFill>
        <p:spPr>
          <a:xfrm>
            <a:off x="-99961" y="-71718"/>
            <a:ext cx="12291961" cy="6944958"/>
          </a:xfrm>
          <a:prstGeom prst="rect">
            <a:avLst/>
          </a:prstGeom>
        </p:spPr>
      </p:pic>
    </p:spTree>
    <p:extLst>
      <p:ext uri="{BB962C8B-B14F-4D97-AF65-F5344CB8AC3E}">
        <p14:creationId xmlns:p14="http://schemas.microsoft.com/office/powerpoint/2010/main" val="414313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966372"/>
            <a:ext cx="9299276" cy="3785652"/>
          </a:xfrm>
          <a:prstGeom prst="rect">
            <a:avLst/>
          </a:prstGeom>
          <a:noFill/>
        </p:spPr>
        <p:txBody>
          <a:bodyPr wrap="square" rtlCol="0">
            <a:spAutoFit/>
          </a:bodyPr>
          <a:lstStyle/>
          <a:p>
            <a:r>
              <a:rPr lang="en-US" sz="2400" b="1" dirty="0">
                <a:latin typeface="Corbel" panose="020B0503020204020204" pitchFamily="34" charset="0"/>
                <a:cs typeface="Arial" panose="020B0604020202020204" pitchFamily="34" charset="0"/>
              </a:rPr>
              <a:t>B Roll:</a:t>
            </a:r>
          </a:p>
          <a:p>
            <a:r>
              <a:rPr lang="en-US" sz="2400" dirty="0">
                <a:latin typeface="Corbel" panose="020B0503020204020204" pitchFamily="34" charset="0"/>
                <a:cs typeface="Arial" panose="020B0604020202020204" pitchFamily="34" charset="0"/>
              </a:rPr>
              <a:t>	Non interview footage</a:t>
            </a:r>
          </a:p>
          <a:p>
            <a:r>
              <a:rPr lang="en-US" sz="2400" dirty="0">
                <a:latin typeface="Corbel" panose="020B0503020204020204" pitchFamily="34" charset="0"/>
                <a:cs typeface="Arial" panose="020B0604020202020204" pitchFamily="34" charset="0"/>
              </a:rPr>
              <a:t>	</a:t>
            </a:r>
          </a:p>
          <a:p>
            <a:r>
              <a:rPr lang="en-US" sz="2400" dirty="0">
                <a:latin typeface="Corbel" panose="020B0503020204020204" pitchFamily="34" charset="0"/>
                <a:cs typeface="Arial" panose="020B0604020202020204" pitchFamily="34" charset="0"/>
              </a:rPr>
              <a:t>	Record the background noise</a:t>
            </a:r>
          </a:p>
          <a:p>
            <a:r>
              <a:rPr lang="en-US" sz="2400" dirty="0">
                <a:latin typeface="Corbel" panose="020B0503020204020204" pitchFamily="34" charset="0"/>
                <a:cs typeface="Arial" panose="020B0604020202020204" pitchFamily="34" charset="0"/>
              </a:rPr>
              <a:t>	</a:t>
            </a:r>
          </a:p>
          <a:p>
            <a:r>
              <a:rPr lang="en-US" sz="2400" dirty="0">
                <a:latin typeface="Corbel" panose="020B0503020204020204" pitchFamily="34" charset="0"/>
                <a:cs typeface="Arial" panose="020B0604020202020204" pitchFamily="34" charset="0"/>
              </a:rPr>
              <a:t>	Record 20 minutes for every one minute of final footage</a:t>
            </a:r>
          </a:p>
          <a:p>
            <a:r>
              <a:rPr lang="en-US" sz="2400" dirty="0">
                <a:latin typeface="Corbel" panose="020B0503020204020204" pitchFamily="34" charset="0"/>
                <a:cs typeface="Arial" panose="020B0604020202020204" pitchFamily="34" charset="0"/>
              </a:rPr>
              <a:t>	</a:t>
            </a:r>
          </a:p>
          <a:p>
            <a:r>
              <a:rPr lang="en-US" sz="2400" b="1" dirty="0">
                <a:latin typeface="Corbel" panose="020B0503020204020204" pitchFamily="34" charset="0"/>
                <a:cs typeface="Arial" panose="020B0604020202020204" pitchFamily="34" charset="0"/>
              </a:rPr>
              <a:t>	If the interviewer says it, shoot it!</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5" name="Rectangle 4"/>
          <p:cNvSpPr/>
          <p:nvPr/>
        </p:nvSpPr>
        <p:spPr>
          <a:xfrm>
            <a:off x="914400" y="811685"/>
            <a:ext cx="5417389" cy="923330"/>
          </a:xfrm>
          <a:prstGeom prst="rect">
            <a:avLst/>
          </a:prstGeom>
        </p:spPr>
        <p:txBody>
          <a:bodyPr wrap="square">
            <a:spAutoFit/>
          </a:bodyPr>
          <a:lstStyle/>
          <a:p>
            <a:r>
              <a:rPr lang="en-US" sz="5400" dirty="0"/>
              <a:t>Production</a:t>
            </a:r>
          </a:p>
        </p:txBody>
      </p:sp>
      <p:pic>
        <p:nvPicPr>
          <p:cNvPr id="2" name="Recorded Sound">
            <a:hlinkClick r:id="" action="ppaction://media"/>
            <a:extLst>
              <a:ext uri="{FF2B5EF4-FFF2-40B4-BE49-F238E27FC236}">
                <a16:creationId xmlns:a16="http://schemas.microsoft.com/office/drawing/2014/main" id="{891A7E15-7A7C-4FAD-8829-B3CE53D0D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8724" y="5373781"/>
            <a:ext cx="609600" cy="609600"/>
          </a:xfrm>
          <a:prstGeom prst="rect">
            <a:avLst/>
          </a:prstGeom>
        </p:spPr>
      </p:pic>
    </p:spTree>
    <p:extLst>
      <p:ext uri="{BB962C8B-B14F-4D97-AF65-F5344CB8AC3E}">
        <p14:creationId xmlns:p14="http://schemas.microsoft.com/office/powerpoint/2010/main" val="1934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282" y="1287554"/>
            <a:ext cx="5417389" cy="5262979"/>
          </a:xfrm>
          <a:prstGeom prst="rect">
            <a:avLst/>
          </a:prstGeom>
        </p:spPr>
        <p:txBody>
          <a:bodyPr wrap="square">
            <a:spAutoFit/>
          </a:bodyPr>
          <a:lstStyle/>
          <a:p>
            <a:r>
              <a:rPr lang="en-US" sz="2400" dirty="0">
                <a:latin typeface="Corbel" panose="020B0503020204020204" pitchFamily="34" charset="0"/>
                <a:cs typeface="Arial" panose="020B0604020202020204" pitchFamily="34" charset="0"/>
              </a:rPr>
              <a:t>Get enough video for flexibility</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Rule of thirds</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Headroom</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Straight-on interviews -- camera at eye level or  slightly above eye level  (above your shoulder) </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Don’t shoot from too low.</a:t>
            </a:r>
          </a:p>
          <a:p>
            <a:endParaRPr lang="en-US" sz="2400" dirty="0">
              <a:latin typeface="Corbel" panose="020B0503020204020204" pitchFamily="34" charset="0"/>
              <a:cs typeface="Arial" panose="020B0604020202020204" pitchFamily="34" charset="0"/>
            </a:endParaRPr>
          </a:p>
          <a:p>
            <a:endParaRPr lang="en-US" sz="2400" b="1" dirty="0">
              <a:latin typeface="Corbel" panose="020B0503020204020204" pitchFamily="34" charset="0"/>
              <a:cs typeface="Arial" panose="020B0604020202020204" pitchFamily="34" charset="0"/>
            </a:endParaRPr>
          </a:p>
          <a:p>
            <a:endParaRPr lang="en-US" sz="2400" dirty="0">
              <a:latin typeface="Corbel" panose="020B0503020204020204" pitchFamily="34" charset="0"/>
              <a:cs typeface="Arial" panose="020B0604020202020204" pitchFamily="34" charset="0"/>
            </a:endParaRPr>
          </a:p>
        </p:txBody>
      </p:sp>
      <p:sp>
        <p:nvSpPr>
          <p:cNvPr id="6" name="Rectangle 5"/>
          <p:cNvSpPr/>
          <p:nvPr/>
        </p:nvSpPr>
        <p:spPr>
          <a:xfrm>
            <a:off x="201282" y="364224"/>
            <a:ext cx="5417389" cy="923330"/>
          </a:xfrm>
          <a:prstGeom prst="rect">
            <a:avLst/>
          </a:prstGeom>
        </p:spPr>
        <p:txBody>
          <a:bodyPr wrap="square">
            <a:spAutoFit/>
          </a:bodyPr>
          <a:lstStyle/>
          <a:p>
            <a:r>
              <a:rPr lang="en-US" sz="5400" dirty="0"/>
              <a:t>Production</a:t>
            </a:r>
          </a:p>
        </p:txBody>
      </p:sp>
      <p:pic>
        <p:nvPicPr>
          <p:cNvPr id="7" name="Picture 6" descr="https://www.asu.edu/alti/ltlab/tutorials/video/basics/images/extr_hdrm_0209-Layers.jpg"/>
          <p:cNvPicPr/>
          <p:nvPr/>
        </p:nvPicPr>
        <p:blipFill>
          <a:blip r:embed="rId5">
            <a:extLst>
              <a:ext uri="{28A0092B-C50C-407E-A947-70E740481C1C}">
                <a14:useLocalDpi xmlns:a14="http://schemas.microsoft.com/office/drawing/2010/main" val="0"/>
              </a:ext>
            </a:extLst>
          </a:blip>
          <a:srcRect/>
          <a:stretch>
            <a:fillRect/>
          </a:stretch>
        </p:blipFill>
        <p:spPr bwMode="auto">
          <a:xfrm>
            <a:off x="5618671" y="364224"/>
            <a:ext cx="2695575" cy="2124075"/>
          </a:xfrm>
          <a:prstGeom prst="rect">
            <a:avLst/>
          </a:prstGeom>
          <a:noFill/>
          <a:ln>
            <a:noFill/>
          </a:ln>
        </p:spPr>
      </p:pic>
      <p:pic>
        <p:nvPicPr>
          <p:cNvPr id="8" name="Picture 7" descr="https://www.asu.edu/alti/ltlab/tutorials/video/basics/images/extr_hdrm_more_0214-Layers.jpg"/>
          <p:cNvPicPr/>
          <p:nvPr/>
        </p:nvPicPr>
        <p:blipFill>
          <a:blip r:embed="rId6">
            <a:extLst>
              <a:ext uri="{28A0092B-C50C-407E-A947-70E740481C1C}">
                <a14:useLocalDpi xmlns:a14="http://schemas.microsoft.com/office/drawing/2010/main" val="0"/>
              </a:ext>
            </a:extLst>
          </a:blip>
          <a:srcRect/>
          <a:stretch>
            <a:fillRect/>
          </a:stretch>
        </p:blipFill>
        <p:spPr bwMode="auto">
          <a:xfrm>
            <a:off x="8340485" y="364224"/>
            <a:ext cx="2695575" cy="2124075"/>
          </a:xfrm>
          <a:prstGeom prst="rect">
            <a:avLst/>
          </a:prstGeom>
          <a:noFill/>
          <a:ln>
            <a:noFill/>
          </a:ln>
        </p:spPr>
      </p:pic>
      <p:sp>
        <p:nvSpPr>
          <p:cNvPr id="2" name="Rectangle 1"/>
          <p:cNvSpPr/>
          <p:nvPr/>
        </p:nvSpPr>
        <p:spPr>
          <a:xfrm>
            <a:off x="5584164" y="5719537"/>
            <a:ext cx="6096000" cy="261610"/>
          </a:xfrm>
          <a:prstGeom prst="rect">
            <a:avLst/>
          </a:prstGeom>
        </p:spPr>
        <p:txBody>
          <a:bodyPr>
            <a:spAutoFit/>
          </a:bodyPr>
          <a:lstStyle/>
          <a:p>
            <a:r>
              <a:rPr lang="en-US" sz="1100" dirty="0"/>
              <a:t>Credit: https://www.asu.edu/alti/ltlab/tutorials/video/basics/comp1_hdrm.htm</a:t>
            </a:r>
          </a:p>
        </p:txBody>
      </p:sp>
      <p:pic>
        <p:nvPicPr>
          <p:cNvPr id="1028" name="Picture 4" descr="Rules of Third-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5744" y="2488299"/>
            <a:ext cx="4242218" cy="3030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18671" y="5996952"/>
            <a:ext cx="6096000" cy="261610"/>
          </a:xfrm>
          <a:prstGeom prst="rect">
            <a:avLst/>
          </a:prstGeom>
        </p:spPr>
        <p:txBody>
          <a:bodyPr>
            <a:spAutoFit/>
          </a:bodyPr>
          <a:lstStyle/>
          <a:p>
            <a:r>
              <a:rPr lang="en-US" sz="1100" dirty="0"/>
              <a:t>https://www.colorexpertsbd.com/blog/how-to-take-selfie-like-a-model</a:t>
            </a:r>
          </a:p>
        </p:txBody>
      </p:sp>
      <p:pic>
        <p:nvPicPr>
          <p:cNvPr id="5" name="Recorded Sound">
            <a:hlinkClick r:id="" action="ppaction://media"/>
            <a:extLst>
              <a:ext uri="{FF2B5EF4-FFF2-40B4-BE49-F238E27FC236}">
                <a16:creationId xmlns:a16="http://schemas.microsoft.com/office/drawing/2014/main" id="{5CAB427D-DEE6-49B8-B87F-9C78009EDA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6997" y="5744155"/>
            <a:ext cx="609600" cy="609600"/>
          </a:xfrm>
          <a:prstGeom prst="rect">
            <a:avLst/>
          </a:prstGeom>
        </p:spPr>
      </p:pic>
    </p:spTree>
    <p:extLst>
      <p:ext uri="{BB962C8B-B14F-4D97-AF65-F5344CB8AC3E}">
        <p14:creationId xmlns:p14="http://schemas.microsoft.com/office/powerpoint/2010/main" val="352559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entral PA 2018: St  John Neumann">
            <a:hlinkClick r:id="" action="ppaction://media"/>
            <a:extLst>
              <a:ext uri="{FF2B5EF4-FFF2-40B4-BE49-F238E27FC236}">
                <a16:creationId xmlns:a16="http://schemas.microsoft.com/office/drawing/2014/main" id="{2E7013C3-E6A4-4413-AEAC-36CB37783D2A}"/>
              </a:ext>
            </a:extLst>
          </p:cNvPr>
          <p:cNvPicPr>
            <a:picLocks noRot="1" noChangeAspect="1"/>
          </p:cNvPicPr>
          <p:nvPr>
            <a:videoFile r:link="rId1"/>
          </p:nvPr>
        </p:nvPicPr>
        <p:blipFill>
          <a:blip r:embed="rId3"/>
          <a:stretch>
            <a:fillRect/>
          </a:stretch>
        </p:blipFill>
        <p:spPr>
          <a:xfrm>
            <a:off x="-84094" y="-62753"/>
            <a:ext cx="12276094" cy="6935993"/>
          </a:xfrm>
          <a:prstGeom prst="rect">
            <a:avLst/>
          </a:prstGeom>
        </p:spPr>
      </p:pic>
    </p:spTree>
    <p:extLst>
      <p:ext uri="{BB962C8B-B14F-4D97-AF65-F5344CB8AC3E}">
        <p14:creationId xmlns:p14="http://schemas.microsoft.com/office/powerpoint/2010/main" val="9333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3923" y="1201136"/>
            <a:ext cx="5409127" cy="397031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Lighting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Window light coming from in front of or slightly off to the side of a subject is good, so turn the subject toward an open window.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Turn off overhead lights if possible  (office environment with a window).</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Look for shadows under eyes.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pic>
        <p:nvPicPr>
          <p:cNvPr id="5" name="Picture 4" descr="Interview setup."/>
          <p:cNvPicPr/>
          <p:nvPr/>
        </p:nvPicPr>
        <p:blipFill>
          <a:blip r:embed="rId4">
            <a:extLst>
              <a:ext uri="{28A0092B-C50C-407E-A947-70E740481C1C}">
                <a14:useLocalDpi xmlns:a14="http://schemas.microsoft.com/office/drawing/2010/main" val="0"/>
              </a:ext>
            </a:extLst>
          </a:blip>
          <a:srcRect/>
          <a:stretch>
            <a:fillRect/>
          </a:stretch>
        </p:blipFill>
        <p:spPr bwMode="auto">
          <a:xfrm>
            <a:off x="6756910" y="1201136"/>
            <a:ext cx="4761865" cy="2726055"/>
          </a:xfrm>
          <a:prstGeom prst="rect">
            <a:avLst/>
          </a:prstGeom>
          <a:noFill/>
          <a:ln>
            <a:noFill/>
          </a:ln>
        </p:spPr>
      </p:pic>
      <p:sp>
        <p:nvSpPr>
          <p:cNvPr id="6" name="Rectangle 5"/>
          <p:cNvSpPr/>
          <p:nvPr/>
        </p:nvSpPr>
        <p:spPr>
          <a:xfrm>
            <a:off x="813923" y="277806"/>
            <a:ext cx="5417389" cy="923330"/>
          </a:xfrm>
          <a:prstGeom prst="rect">
            <a:avLst/>
          </a:prstGeom>
        </p:spPr>
        <p:txBody>
          <a:bodyPr wrap="square">
            <a:spAutoFit/>
          </a:bodyPr>
          <a:lstStyle/>
          <a:p>
            <a:r>
              <a:rPr lang="en-US" sz="5400" dirty="0"/>
              <a:t>Production</a:t>
            </a:r>
          </a:p>
        </p:txBody>
      </p:sp>
      <p:pic>
        <p:nvPicPr>
          <p:cNvPr id="3" name="Recorded Sound">
            <a:hlinkClick r:id="" action="ppaction://media"/>
            <a:extLst>
              <a:ext uri="{FF2B5EF4-FFF2-40B4-BE49-F238E27FC236}">
                <a16:creationId xmlns:a16="http://schemas.microsoft.com/office/drawing/2014/main" id="{ED47697D-B728-429F-AA2D-96B57C89DE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23" y="5485184"/>
            <a:ext cx="609600" cy="609600"/>
          </a:xfrm>
          <a:prstGeom prst="rect">
            <a:avLst/>
          </a:prstGeom>
        </p:spPr>
      </p:pic>
    </p:spTree>
    <p:extLst>
      <p:ext uri="{BB962C8B-B14F-4D97-AF65-F5344CB8AC3E}">
        <p14:creationId xmlns:p14="http://schemas.microsoft.com/office/powerpoint/2010/main" val="229405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entral PA 2018: Sullivan County">
            <a:hlinkClick r:id="" action="ppaction://media"/>
            <a:extLst>
              <a:ext uri="{FF2B5EF4-FFF2-40B4-BE49-F238E27FC236}">
                <a16:creationId xmlns:a16="http://schemas.microsoft.com/office/drawing/2014/main" id="{C48F0C7B-432D-42A7-B538-4769B1C76E96}"/>
              </a:ext>
            </a:extLst>
          </p:cNvPr>
          <p:cNvPicPr>
            <a:picLocks noRot="1" noChangeAspect="1"/>
          </p:cNvPicPr>
          <p:nvPr>
            <a:videoFile r:link="rId1"/>
          </p:nvPr>
        </p:nvPicPr>
        <p:blipFill>
          <a:blip r:embed="rId4"/>
          <a:stretch>
            <a:fillRect/>
          </a:stretch>
        </p:blipFill>
        <p:spPr>
          <a:xfrm>
            <a:off x="0" y="-15240"/>
            <a:ext cx="12165027" cy="6873240"/>
          </a:xfrm>
          <a:prstGeom prst="rect">
            <a:avLst/>
          </a:prstGeom>
        </p:spPr>
      </p:pic>
    </p:spTree>
    <p:extLst>
      <p:ext uri="{BB962C8B-B14F-4D97-AF65-F5344CB8AC3E}">
        <p14:creationId xmlns:p14="http://schemas.microsoft.com/office/powerpoint/2010/main" val="106022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725421"/>
            <a:ext cx="5417389" cy="923330"/>
          </a:xfrm>
          <a:prstGeom prst="rect">
            <a:avLst/>
          </a:prstGeom>
        </p:spPr>
        <p:txBody>
          <a:bodyPr wrap="square">
            <a:spAutoFit/>
          </a:bodyPr>
          <a:lstStyle/>
          <a:p>
            <a:r>
              <a:rPr lang="en-US" sz="5400" dirty="0"/>
              <a:t>Audio</a:t>
            </a:r>
          </a:p>
        </p:txBody>
      </p:sp>
      <p:sp>
        <p:nvSpPr>
          <p:cNvPr id="5" name="TextBox 4"/>
          <p:cNvSpPr txBox="1"/>
          <p:nvPr/>
        </p:nvSpPr>
        <p:spPr>
          <a:xfrm>
            <a:off x="1164566" y="1648751"/>
            <a:ext cx="10334446"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Interview: </a:t>
            </a:r>
          </a:p>
          <a:p>
            <a:r>
              <a:rPr lang="en-US" sz="2400" dirty="0">
                <a:latin typeface="Arial" panose="020B0604020202020204" pitchFamily="34" charset="0"/>
                <a:cs typeface="Arial" panose="020B0604020202020204" pitchFamily="34" charset="0"/>
              </a:rPr>
              <a:t>Listen for background sounds that can ruin the interview: people talking, machines clanging, forklifts beeping – noise that makes it hard to hear the speaker.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Ask for a quiet place to do the interview.</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the same time, the ambient sound can ADD to the interview and make the audience feel like they are  at the factory.</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3275484D-DCCE-41F2-A9EE-B977E79DD3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4566" y="5786150"/>
            <a:ext cx="609600" cy="609600"/>
          </a:xfrm>
          <a:prstGeom prst="rect">
            <a:avLst/>
          </a:prstGeom>
        </p:spPr>
      </p:pic>
    </p:spTree>
    <p:extLst>
      <p:ext uri="{BB962C8B-B14F-4D97-AF65-F5344CB8AC3E}">
        <p14:creationId xmlns:p14="http://schemas.microsoft.com/office/powerpoint/2010/main" val="39923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161F-D388-41A4-BA99-0C686A15B2B3}"/>
              </a:ext>
            </a:extLst>
          </p:cNvPr>
          <p:cNvSpPr>
            <a:spLocks noGrp="1"/>
          </p:cNvSpPr>
          <p:nvPr>
            <p:ph type="title"/>
          </p:nvPr>
        </p:nvSpPr>
        <p:spPr/>
        <p:txBody>
          <a:bodyPr/>
          <a:lstStyle/>
          <a:p>
            <a:r>
              <a:rPr lang="en-US" dirty="0">
                <a:solidFill>
                  <a:schemeClr val="tx1"/>
                </a:solidFill>
              </a:rPr>
              <a:t>Goal:</a:t>
            </a:r>
          </a:p>
        </p:txBody>
      </p:sp>
      <p:sp>
        <p:nvSpPr>
          <p:cNvPr id="3" name="Content Placeholder 2">
            <a:extLst>
              <a:ext uri="{FF2B5EF4-FFF2-40B4-BE49-F238E27FC236}">
                <a16:creationId xmlns:a16="http://schemas.microsoft.com/office/drawing/2014/main" id="{E13A5528-A800-438E-828F-03A9C62834B9}"/>
              </a:ext>
            </a:extLst>
          </p:cNvPr>
          <p:cNvSpPr>
            <a:spLocks noGrp="1"/>
          </p:cNvSpPr>
          <p:nvPr>
            <p:ph sz="quarter" idx="13"/>
          </p:nvPr>
        </p:nvSpPr>
        <p:spPr>
          <a:xfrm>
            <a:off x="677334" y="1440069"/>
            <a:ext cx="10394707" cy="3311189"/>
          </a:xfrm>
        </p:spPr>
        <p:txBody>
          <a:bodyPr/>
          <a:lstStyle/>
          <a:p>
            <a:r>
              <a:rPr lang="en-US" cap="none" dirty="0">
                <a:solidFill>
                  <a:schemeClr val="accent1"/>
                </a:solidFill>
                <a:latin typeface="Corbel" panose="020B0503020204020204" pitchFamily="34" charset="0"/>
              </a:rPr>
              <a:t>Teach students and community about careers in manufacturing .</a:t>
            </a:r>
          </a:p>
          <a:p>
            <a:endParaRPr lang="en-US" cap="none" dirty="0">
              <a:latin typeface="Corbel" panose="020B0503020204020204" pitchFamily="34" charset="0"/>
            </a:endParaRPr>
          </a:p>
        </p:txBody>
      </p:sp>
    </p:spTree>
    <p:extLst>
      <p:ext uri="{BB962C8B-B14F-4D97-AF65-F5344CB8AC3E}">
        <p14:creationId xmlns:p14="http://schemas.microsoft.com/office/powerpoint/2010/main" val="2833825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725421"/>
            <a:ext cx="5417389" cy="923330"/>
          </a:xfrm>
          <a:prstGeom prst="rect">
            <a:avLst/>
          </a:prstGeom>
        </p:spPr>
        <p:txBody>
          <a:bodyPr wrap="square">
            <a:spAutoFit/>
          </a:bodyPr>
          <a:lstStyle/>
          <a:p>
            <a:r>
              <a:rPr lang="en-US" sz="5400" dirty="0"/>
              <a:t>Audio</a:t>
            </a:r>
          </a:p>
        </p:txBody>
      </p:sp>
      <p:sp>
        <p:nvSpPr>
          <p:cNvPr id="5" name="TextBox 4"/>
          <p:cNvSpPr txBox="1"/>
          <p:nvPr/>
        </p:nvSpPr>
        <p:spPr>
          <a:xfrm>
            <a:off x="914400" y="1863305"/>
            <a:ext cx="7608498"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PRACTICE WITH MIC PLACEMENT.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Placing it on a table may result in poor sound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Test the audio at the beginning of each interview</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1164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7829" y="627017"/>
            <a:ext cx="8357388" cy="590931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Tips to consider when interviewing:</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Give </a:t>
            </a:r>
            <a:r>
              <a:rPr lang="en-US" sz="3200" dirty="0">
                <a:latin typeface="Corbel" panose="020B0503020204020204" pitchFamily="34" charset="0"/>
                <a:cs typeface="Arial" panose="020B0604020202020204" pitchFamily="34" charset="0"/>
              </a:rPr>
              <a:t>questions</a:t>
            </a:r>
            <a:r>
              <a:rPr lang="en-US" sz="3200" dirty="0">
                <a:latin typeface="Arial" panose="020B0604020202020204" pitchFamily="34" charset="0"/>
                <a:cs typeface="Arial" panose="020B0604020202020204" pitchFamily="34" charset="0"/>
              </a:rPr>
              <a:t> in advance.</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Practice with interviewee before recording.</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Don’t be afraid to ask the person to expand on answer, give a more brief answer, talk slower, talk louder, etc.</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pic>
        <p:nvPicPr>
          <p:cNvPr id="2" name="Recorded Sound">
            <a:hlinkClick r:id="" action="ppaction://media"/>
            <a:extLst>
              <a:ext uri="{FF2B5EF4-FFF2-40B4-BE49-F238E27FC236}">
                <a16:creationId xmlns:a16="http://schemas.microsoft.com/office/drawing/2014/main" id="{B3FFEAF3-BC90-44D7-95D2-8C9CE0108D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117" y="5621383"/>
            <a:ext cx="609600" cy="609600"/>
          </a:xfrm>
          <a:prstGeom prst="rect">
            <a:avLst/>
          </a:prstGeom>
        </p:spPr>
      </p:pic>
    </p:spTree>
    <p:extLst>
      <p:ext uri="{BB962C8B-B14F-4D97-AF65-F5344CB8AC3E}">
        <p14:creationId xmlns:p14="http://schemas.microsoft.com/office/powerpoint/2010/main" val="252753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hester Delaware 2018: Springton Lake">
            <a:hlinkClick r:id="" action="ppaction://media"/>
            <a:extLst>
              <a:ext uri="{FF2B5EF4-FFF2-40B4-BE49-F238E27FC236}">
                <a16:creationId xmlns:a16="http://schemas.microsoft.com/office/drawing/2014/main" id="{37E2CBD7-1097-4A5A-95A6-149469F318D9}"/>
              </a:ext>
            </a:extLst>
          </p:cNvPr>
          <p:cNvPicPr>
            <a:picLocks noRot="1" noChangeAspect="1"/>
          </p:cNvPicPr>
          <p:nvPr>
            <a:videoFile r:link="rId1"/>
          </p:nvPr>
        </p:nvPicPr>
        <p:blipFill>
          <a:blip r:embed="rId4"/>
          <a:stretch>
            <a:fillRect/>
          </a:stretch>
        </p:blipFill>
        <p:spPr>
          <a:xfrm>
            <a:off x="26973" y="0"/>
            <a:ext cx="12165027" cy="6873240"/>
          </a:xfrm>
          <a:prstGeom prst="rect">
            <a:avLst/>
          </a:prstGeom>
        </p:spPr>
      </p:pic>
    </p:spTree>
    <p:extLst>
      <p:ext uri="{BB962C8B-B14F-4D97-AF65-F5344CB8AC3E}">
        <p14:creationId xmlns:p14="http://schemas.microsoft.com/office/powerpoint/2010/main" val="417786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erks Schuylkill 2019: Fleetwood">
            <a:hlinkClick r:id="" action="ppaction://media"/>
            <a:extLst>
              <a:ext uri="{FF2B5EF4-FFF2-40B4-BE49-F238E27FC236}">
                <a16:creationId xmlns:a16="http://schemas.microsoft.com/office/drawing/2014/main" id="{00391975-E47A-4B95-AFBF-7FA9EE96A174}"/>
              </a:ext>
            </a:extLst>
          </p:cNvPr>
          <p:cNvPicPr>
            <a:picLocks noRot="1" noChangeAspect="1"/>
          </p:cNvPicPr>
          <p:nvPr>
            <a:videoFile r:link="rId1"/>
          </p:nvPr>
        </p:nvPicPr>
        <p:blipFill>
          <a:blip r:embed="rId4"/>
          <a:stretch>
            <a:fillRect/>
          </a:stretch>
        </p:blipFill>
        <p:spPr>
          <a:xfrm>
            <a:off x="153908" y="71718"/>
            <a:ext cx="12011119" cy="6786282"/>
          </a:xfrm>
          <a:prstGeom prst="rect">
            <a:avLst/>
          </a:prstGeom>
        </p:spPr>
      </p:pic>
    </p:spTree>
    <p:extLst>
      <p:ext uri="{BB962C8B-B14F-4D97-AF65-F5344CB8AC3E}">
        <p14:creationId xmlns:p14="http://schemas.microsoft.com/office/powerpoint/2010/main" val="89509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2857DE7-8031-406F-B047-C40F92E9FD29}"/>
              </a:ext>
            </a:extLst>
          </p:cNvPr>
          <p:cNvSpPr>
            <a:spLocks noGrp="1"/>
          </p:cNvSpPr>
          <p:nvPr>
            <p:ph sz="quarter" idx="13"/>
          </p:nvPr>
        </p:nvSpPr>
        <p:spPr/>
        <p:txBody>
          <a:bodyPr/>
          <a:lstStyle/>
          <a:p>
            <a:endParaRPr lang="en-US" sz="3200" dirty="0">
              <a:latin typeface="Corbel" panose="020B0503020204020204" pitchFamily="34" charset="0"/>
            </a:endParaRPr>
          </a:p>
          <a:p>
            <a:endParaRPr lang="en-US" dirty="0"/>
          </a:p>
        </p:txBody>
      </p:sp>
      <p:sp>
        <p:nvSpPr>
          <p:cNvPr id="8" name="Title 1">
            <a:extLst>
              <a:ext uri="{FF2B5EF4-FFF2-40B4-BE49-F238E27FC236}">
                <a16:creationId xmlns:a16="http://schemas.microsoft.com/office/drawing/2014/main" id="{692F1FF8-3C31-4638-8EB8-4D39711375F4}"/>
              </a:ext>
            </a:extLst>
          </p:cNvPr>
          <p:cNvSpPr>
            <a:spLocks noGrp="1"/>
          </p:cNvSpPr>
          <p:nvPr>
            <p:ph type="title"/>
          </p:nvPr>
        </p:nvSpPr>
        <p:spPr>
          <a:xfrm>
            <a:off x="677334" y="609600"/>
            <a:ext cx="8596668" cy="1320800"/>
          </a:xfrm>
        </p:spPr>
        <p:txBody>
          <a:bodyPr/>
          <a:lstStyle/>
          <a:p>
            <a:r>
              <a:rPr lang="en-US" dirty="0">
                <a:solidFill>
                  <a:schemeClr val="tx1"/>
                </a:solidFill>
              </a:rPr>
              <a:t>Challenge</a:t>
            </a:r>
          </a:p>
        </p:txBody>
      </p:sp>
      <p:sp>
        <p:nvSpPr>
          <p:cNvPr id="9" name="Content Placeholder 2">
            <a:extLst>
              <a:ext uri="{FF2B5EF4-FFF2-40B4-BE49-F238E27FC236}">
                <a16:creationId xmlns:a16="http://schemas.microsoft.com/office/drawing/2014/main" id="{8A1B28CA-CF7B-4D3D-8C39-483F2D1B875F}"/>
              </a:ext>
            </a:extLst>
          </p:cNvPr>
          <p:cNvSpPr txBox="1">
            <a:spLocks/>
          </p:cNvSpPr>
          <p:nvPr/>
        </p:nvSpPr>
        <p:spPr>
          <a:xfrm>
            <a:off x="677334" y="2196392"/>
            <a:ext cx="10394707" cy="331118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200">
                <a:latin typeface="Corbel" panose="020B0503020204020204" pitchFamily="34" charset="0"/>
              </a:rPr>
              <a:t>If you can’t use video:</a:t>
            </a:r>
          </a:p>
          <a:p>
            <a:r>
              <a:rPr lang="en-US">
                <a:hlinkClick r:id="rId5"/>
              </a:rPr>
              <a:t>https://www.whatssocool.org/previous-contests/berks-schuykill-2021/</a:t>
            </a:r>
            <a:endParaRPr lang="en-US"/>
          </a:p>
          <a:p>
            <a:endParaRPr lang="en-US" dirty="0"/>
          </a:p>
        </p:txBody>
      </p:sp>
      <p:pic>
        <p:nvPicPr>
          <p:cNvPr id="2" name="Recorded Sound">
            <a:hlinkClick r:id="" action="ppaction://media"/>
            <a:extLst>
              <a:ext uri="{FF2B5EF4-FFF2-40B4-BE49-F238E27FC236}">
                <a16:creationId xmlns:a16="http://schemas.microsoft.com/office/drawing/2014/main" id="{6999F25B-0FF1-4F77-AA90-32DDD96B62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99027" y="3718990"/>
            <a:ext cx="609600" cy="609600"/>
          </a:xfrm>
          <a:prstGeom prst="rect">
            <a:avLst/>
          </a:prstGeom>
        </p:spPr>
      </p:pic>
    </p:spTree>
    <p:extLst>
      <p:ext uri="{BB962C8B-B14F-4D97-AF65-F5344CB8AC3E}">
        <p14:creationId xmlns:p14="http://schemas.microsoft.com/office/powerpoint/2010/main" val="40449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9894" y="2001328"/>
            <a:ext cx="9747849" cy="830997"/>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Online Media 6" title="WSCM Contest Guide Part IV: Post-Production">
            <a:hlinkClick r:id="" action="ppaction://media"/>
            <a:extLst>
              <a:ext uri="{FF2B5EF4-FFF2-40B4-BE49-F238E27FC236}">
                <a16:creationId xmlns:a16="http://schemas.microsoft.com/office/drawing/2014/main" id="{07267BAE-2F00-49B8-BA65-42083E919236}"/>
              </a:ext>
            </a:extLst>
          </p:cNvPr>
          <p:cNvPicPr>
            <a:picLocks noRot="1" noChangeAspect="1"/>
          </p:cNvPicPr>
          <p:nvPr>
            <a:videoFile r:link="rId1"/>
          </p:nvPr>
        </p:nvPicPr>
        <p:blipFill>
          <a:blip r:embed="rId4"/>
          <a:stretch>
            <a:fillRect/>
          </a:stretch>
        </p:blipFill>
        <p:spPr>
          <a:xfrm>
            <a:off x="26973" y="0"/>
            <a:ext cx="12102274" cy="6837784"/>
          </a:xfrm>
          <a:prstGeom prst="rect">
            <a:avLst/>
          </a:prstGeom>
        </p:spPr>
      </p:pic>
    </p:spTree>
    <p:extLst>
      <p:ext uri="{BB962C8B-B14F-4D97-AF65-F5344CB8AC3E}">
        <p14:creationId xmlns:p14="http://schemas.microsoft.com/office/powerpoint/2010/main" val="33909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34" y="1179731"/>
            <a:ext cx="10545792" cy="4708981"/>
          </a:xfrm>
          <a:prstGeom prst="rect">
            <a:avLst/>
          </a:prstGeom>
        </p:spPr>
        <p:txBody>
          <a:bodyPr wrap="square">
            <a:spAutoFit/>
          </a:bodyPr>
          <a:lstStyle/>
          <a:p>
            <a:r>
              <a:rPr lang="en-US" sz="2000" dirty="0">
                <a:latin typeface="Corbel" panose="020B0503020204020204" pitchFamily="34" charset="0"/>
                <a:cs typeface="Arial" panose="020B0604020202020204" pitchFamily="34" charset="0"/>
              </a:rPr>
              <a:t>Place A roll footage on timeline</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Add the B roll to show what the speaker is talking about.  </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Switch shots every 2-3 seconds, combined with a few longer shots</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Consider ambient sound you will keep</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Add Voice Over</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Add music.  </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Adjust level of music to hear the narration or ambient sound</a:t>
            </a:r>
          </a:p>
          <a:p>
            <a:endParaRPr lang="en-US" sz="2000" dirty="0">
              <a:latin typeface="Corbel" panose="020B0503020204020204" pitchFamily="34" charset="0"/>
              <a:cs typeface="Arial" panose="020B0604020202020204" pitchFamily="34" charset="0"/>
            </a:endParaRPr>
          </a:p>
          <a:p>
            <a:r>
              <a:rPr lang="en-US" sz="2000" dirty="0">
                <a:latin typeface="Corbel" panose="020B0503020204020204" pitchFamily="34" charset="0"/>
                <a:cs typeface="Arial" panose="020B0604020202020204" pitchFamily="34" charset="0"/>
              </a:rPr>
              <a:t>Ask your county Public Information Officer/ Digital Media teachers</a:t>
            </a:r>
          </a:p>
        </p:txBody>
      </p:sp>
      <p:sp>
        <p:nvSpPr>
          <p:cNvPr id="5" name="Title 1"/>
          <p:cNvSpPr>
            <a:spLocks noGrp="1"/>
          </p:cNvSpPr>
          <p:nvPr>
            <p:ph type="title"/>
          </p:nvPr>
        </p:nvSpPr>
        <p:spPr>
          <a:xfrm>
            <a:off x="677334" y="422573"/>
            <a:ext cx="8596668" cy="1320800"/>
          </a:xfrm>
        </p:spPr>
        <p:txBody>
          <a:bodyPr/>
          <a:lstStyle/>
          <a:p>
            <a:r>
              <a:rPr lang="en-US" dirty="0">
                <a:solidFill>
                  <a:schemeClr val="tx1"/>
                </a:solidFill>
                <a:latin typeface="Corbel" panose="020B0503020204020204" pitchFamily="34" charset="0"/>
              </a:rPr>
              <a:t>Editing</a:t>
            </a:r>
          </a:p>
        </p:txBody>
      </p:sp>
      <p:pic>
        <p:nvPicPr>
          <p:cNvPr id="3" name="Recorded Sound">
            <a:hlinkClick r:id="" action="ppaction://media"/>
            <a:extLst>
              <a:ext uri="{FF2B5EF4-FFF2-40B4-BE49-F238E27FC236}">
                <a16:creationId xmlns:a16="http://schemas.microsoft.com/office/drawing/2014/main" id="{57F4C132-F98A-4818-B841-20BA4AE87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1575" y="6036270"/>
            <a:ext cx="609600" cy="609600"/>
          </a:xfrm>
          <a:prstGeom prst="rect">
            <a:avLst/>
          </a:prstGeom>
        </p:spPr>
      </p:pic>
    </p:spTree>
    <p:extLst>
      <p:ext uri="{BB962C8B-B14F-4D97-AF65-F5344CB8AC3E}">
        <p14:creationId xmlns:p14="http://schemas.microsoft.com/office/powerpoint/2010/main" val="13490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tx1"/>
                </a:solidFill>
                <a:latin typeface="Corbel" panose="020B0503020204020204" pitchFamily="34" charset="0"/>
              </a:rPr>
              <a:t>Editing</a:t>
            </a:r>
          </a:p>
        </p:txBody>
      </p:sp>
      <p:sp>
        <p:nvSpPr>
          <p:cNvPr id="5" name="TextBox 4"/>
          <p:cNvSpPr txBox="1"/>
          <p:nvPr/>
        </p:nvSpPr>
        <p:spPr>
          <a:xfrm>
            <a:off x="862642" y="1837765"/>
            <a:ext cx="8419381" cy="3693319"/>
          </a:xfrm>
          <a:prstGeom prst="rect">
            <a:avLst/>
          </a:prstGeom>
          <a:noFill/>
        </p:spPr>
        <p:txBody>
          <a:bodyPr wrap="square" rtlCol="0">
            <a:spAutoFit/>
          </a:bodyPr>
          <a:lstStyle/>
          <a:p>
            <a:r>
              <a:rPr lang="en-US" sz="2400" dirty="0">
                <a:latin typeface="Corbel" panose="020B0503020204020204" pitchFamily="34" charset="0"/>
                <a:cs typeface="Arial" panose="020B0604020202020204" pitchFamily="34" charset="0"/>
              </a:rPr>
              <a:t>Use Royalty-free music with no vocals</a:t>
            </a:r>
          </a:p>
          <a:p>
            <a:endParaRPr lang="en-US" sz="2400" dirty="0">
              <a:latin typeface="Arial" panose="020B0604020202020204" pitchFamily="34" charset="0"/>
              <a:cs typeface="Arial" panose="020B0604020202020204" pitchFamily="34" charset="0"/>
            </a:endParaRPr>
          </a:p>
          <a:p>
            <a:endParaRPr lang="en-US" dirty="0"/>
          </a:p>
          <a:p>
            <a:pPr lvl="2"/>
            <a:r>
              <a:rPr lang="en-US" sz="2400" u="sng" dirty="0">
                <a:latin typeface="Arial" panose="020B0604020202020204" pitchFamily="34" charset="0"/>
                <a:cs typeface="Arial" panose="020B0604020202020204" pitchFamily="34" charset="0"/>
                <a:hlinkClick r:id="rId4"/>
              </a:rPr>
              <a:t>http://www.incompetech.com/music/royalty-free/</a:t>
            </a:r>
            <a:endParaRPr lang="en-US" sz="2400" dirty="0">
              <a:latin typeface="Arial" panose="020B0604020202020204" pitchFamily="34" charset="0"/>
              <a:cs typeface="Arial" panose="020B0604020202020204" pitchFamily="34" charset="0"/>
            </a:endParaRPr>
          </a:p>
          <a:p>
            <a:pPr lvl="2"/>
            <a:r>
              <a:rPr lang="en-US" sz="2400" u="sng" dirty="0">
                <a:latin typeface="Arial" panose="020B0604020202020204" pitchFamily="34" charset="0"/>
                <a:cs typeface="Arial" panose="020B0604020202020204" pitchFamily="34" charset="0"/>
                <a:hlinkClick r:id="rId5"/>
              </a:rPr>
              <a:t>https://vimeo.com/musicstore</a:t>
            </a:r>
            <a:r>
              <a:rPr lang="en-US" sz="2400" dirty="0">
                <a:latin typeface="Arial" panose="020B0604020202020204" pitchFamily="34" charset="0"/>
                <a:cs typeface="Arial" panose="020B0604020202020204" pitchFamily="34" charset="0"/>
              </a:rPr>
              <a:t>- search for "Creative Commons" license and "Instrumentals Only."</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Consult the Rules and Regulations</a:t>
            </a:r>
          </a:p>
        </p:txBody>
      </p:sp>
      <p:pic>
        <p:nvPicPr>
          <p:cNvPr id="2" name="Recorded Sound">
            <a:hlinkClick r:id="" action="ppaction://media"/>
            <a:extLst>
              <a:ext uri="{FF2B5EF4-FFF2-40B4-BE49-F238E27FC236}">
                <a16:creationId xmlns:a16="http://schemas.microsoft.com/office/drawing/2014/main" id="{F18E1098-936F-4B8D-A87B-958CF191C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3606" y="5797062"/>
            <a:ext cx="609600" cy="609600"/>
          </a:xfrm>
          <a:prstGeom prst="rect">
            <a:avLst/>
          </a:prstGeom>
        </p:spPr>
      </p:pic>
    </p:spTree>
    <p:extLst>
      <p:ext uri="{BB962C8B-B14F-4D97-AF65-F5344CB8AC3E}">
        <p14:creationId xmlns:p14="http://schemas.microsoft.com/office/powerpoint/2010/main" val="134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574" y="1794294"/>
            <a:ext cx="10610490" cy="4524315"/>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Adobe Premiere  (monthly subscription price)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https://helpx.adobe.com/premiere-pro/tutorials.html</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Lightworks</a:t>
            </a:r>
            <a:r>
              <a:rPr lang="en-US" sz="2400" b="1" dirty="0">
                <a:latin typeface="Arial" panose="020B0604020202020204" pitchFamily="34" charset="0"/>
                <a:cs typeface="Arial" panose="020B0604020202020204" pitchFamily="34" charset="0"/>
              </a:rPr>
              <a:t>  (free download)</a:t>
            </a:r>
          </a:p>
          <a:p>
            <a:r>
              <a:rPr lang="en-US" sz="2400" dirty="0">
                <a:latin typeface="Arial" panose="020B0604020202020204" pitchFamily="34" charset="0"/>
                <a:cs typeface="Arial" panose="020B0604020202020204" pitchFamily="34" charset="0"/>
                <a:hlinkClick r:id="rId5"/>
              </a:rPr>
              <a:t>https://www.youtube.com/watch?v=-VLCg18VxfU&amp;vl=en</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imovie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p:txBody>
          <a:bodyPr/>
          <a:lstStyle/>
          <a:p>
            <a:r>
              <a:rPr lang="en-US" dirty="0">
                <a:solidFill>
                  <a:schemeClr val="tx1"/>
                </a:solidFill>
                <a:latin typeface="Corbel" panose="020B0503020204020204" pitchFamily="34" charset="0"/>
              </a:rPr>
              <a:t>Editing  Software</a:t>
            </a:r>
          </a:p>
        </p:txBody>
      </p:sp>
      <p:pic>
        <p:nvPicPr>
          <p:cNvPr id="2" name="Recorded Sound">
            <a:hlinkClick r:id="" action="ppaction://media"/>
            <a:extLst>
              <a:ext uri="{FF2B5EF4-FFF2-40B4-BE49-F238E27FC236}">
                <a16:creationId xmlns:a16="http://schemas.microsoft.com/office/drawing/2014/main" id="{4813910A-CBB0-4854-A1B0-CB829573E1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136" y="5709009"/>
            <a:ext cx="609600" cy="609600"/>
          </a:xfrm>
          <a:prstGeom prst="rect">
            <a:avLst/>
          </a:prstGeom>
        </p:spPr>
      </p:pic>
    </p:spTree>
    <p:extLst>
      <p:ext uri="{BB962C8B-B14F-4D97-AF65-F5344CB8AC3E}">
        <p14:creationId xmlns:p14="http://schemas.microsoft.com/office/powerpoint/2010/main" val="143488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tx1"/>
                </a:solidFill>
                <a:latin typeface="Corbel" panose="020B0503020204020204" pitchFamily="34" charset="0"/>
              </a:rPr>
              <a:t>Marketing Plan</a:t>
            </a:r>
          </a:p>
        </p:txBody>
      </p:sp>
      <p:sp>
        <p:nvSpPr>
          <p:cNvPr id="5" name="TextBox 4"/>
          <p:cNvSpPr txBox="1"/>
          <p:nvPr/>
        </p:nvSpPr>
        <p:spPr>
          <a:xfrm>
            <a:off x="794657" y="1837765"/>
            <a:ext cx="8479345" cy="2031325"/>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Brainstorm how you can get others to show the video!</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the communications director to share the videos on social media and in the schools.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C7B60F84-9EEF-4FE8-8606-2A35A0CAA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455" y="5501640"/>
            <a:ext cx="609600" cy="609600"/>
          </a:xfrm>
          <a:prstGeom prst="rect">
            <a:avLst/>
          </a:prstGeom>
        </p:spPr>
      </p:pic>
    </p:spTree>
    <p:extLst>
      <p:ext uri="{BB962C8B-B14F-4D97-AF65-F5344CB8AC3E}">
        <p14:creationId xmlns:p14="http://schemas.microsoft.com/office/powerpoint/2010/main" val="23156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7B0D5-BD6D-41E9-8044-38C01A934B0E}"/>
              </a:ext>
            </a:extLst>
          </p:cNvPr>
          <p:cNvSpPr>
            <a:spLocks noGrp="1"/>
          </p:cNvSpPr>
          <p:nvPr>
            <p:ph type="title"/>
          </p:nvPr>
        </p:nvSpPr>
        <p:spPr/>
        <p:txBody>
          <a:bodyPr/>
          <a:lstStyle/>
          <a:p>
            <a:r>
              <a:rPr lang="en-US" dirty="0">
                <a:solidFill>
                  <a:schemeClr val="tx1"/>
                </a:solidFill>
              </a:rPr>
              <a:t>New !</a:t>
            </a:r>
          </a:p>
        </p:txBody>
      </p:sp>
      <p:sp>
        <p:nvSpPr>
          <p:cNvPr id="6" name="TextBox 5">
            <a:extLst>
              <a:ext uri="{FF2B5EF4-FFF2-40B4-BE49-F238E27FC236}">
                <a16:creationId xmlns:a16="http://schemas.microsoft.com/office/drawing/2014/main" id="{C53E46F6-A6DB-40AB-81F3-3BD5F83BA4A5}"/>
              </a:ext>
            </a:extLst>
          </p:cNvPr>
          <p:cNvSpPr txBox="1"/>
          <p:nvPr/>
        </p:nvSpPr>
        <p:spPr>
          <a:xfrm>
            <a:off x="677334" y="779669"/>
            <a:ext cx="9102770" cy="5909310"/>
          </a:xfrm>
          <a:prstGeom prst="rect">
            <a:avLst/>
          </a:prstGeom>
          <a:noFill/>
        </p:spPr>
        <p:txBody>
          <a:bodyPr wrap="square" rtlCol="0">
            <a:spAutoFit/>
          </a:bodyPr>
          <a:lstStyle/>
          <a:p>
            <a:endParaRPr lang="en-US" sz="2400" b="1" dirty="0">
              <a:latin typeface="Corbel" panose="020B0503020204020204" pitchFamily="34" charset="0"/>
            </a:endParaRPr>
          </a:p>
          <a:p>
            <a:r>
              <a:rPr lang="en-US" sz="2400" b="1" dirty="0">
                <a:latin typeface="Corbel" panose="020B0503020204020204" pitchFamily="34" charset="0"/>
              </a:rPr>
              <a:t>Who is new this year?</a:t>
            </a:r>
          </a:p>
          <a:p>
            <a:r>
              <a:rPr lang="en-US" sz="2400" b="1" dirty="0">
                <a:latin typeface="Corbel" panose="020B0503020204020204" pitchFamily="34" charset="0"/>
              </a:rPr>
              <a:t>Due to COVID:</a:t>
            </a:r>
          </a:p>
          <a:p>
            <a:r>
              <a:rPr lang="en-US" sz="2400" b="1" dirty="0">
                <a:latin typeface="Corbel" panose="020B0503020204020204" pitchFamily="34" charset="0"/>
              </a:rPr>
              <a:t>	</a:t>
            </a:r>
          </a:p>
          <a:p>
            <a:pPr marL="742950" lvl="1" indent="-285750">
              <a:buFont typeface="Arial" panose="020B0604020202020204" pitchFamily="34" charset="0"/>
              <a:buChar char="•"/>
            </a:pPr>
            <a:r>
              <a:rPr lang="en-US" sz="2400" dirty="0">
                <a:latin typeface="Corbel" panose="020B0503020204020204" pitchFamily="34" charset="0"/>
              </a:rPr>
              <a:t>Students may interview employees at the school </a:t>
            </a:r>
          </a:p>
          <a:p>
            <a:pPr marL="742950" lvl="1" indent="-285750">
              <a:buFont typeface="Arial" panose="020B0604020202020204" pitchFamily="34" charset="0"/>
              <a:buChar char="•"/>
            </a:pPr>
            <a:endParaRPr lang="en-US" sz="2400" dirty="0">
              <a:latin typeface="Corbel" panose="020B0503020204020204" pitchFamily="34" charset="0"/>
            </a:endParaRPr>
          </a:p>
          <a:p>
            <a:pPr marL="742950" lvl="1" indent="-285750">
              <a:buFont typeface="Arial" panose="020B0604020202020204" pitchFamily="34" charset="0"/>
              <a:buChar char="•"/>
            </a:pPr>
            <a:r>
              <a:rPr lang="en-US" sz="2400" dirty="0">
                <a:latin typeface="Corbel" panose="020B0503020204020204" pitchFamily="34" charset="0"/>
              </a:rPr>
              <a:t>Students may shoot interviews outside the manufacturer’s facility </a:t>
            </a:r>
          </a:p>
          <a:p>
            <a:pPr marL="742950" lvl="1" indent="-285750">
              <a:buFont typeface="Arial" panose="020B0604020202020204" pitchFamily="34" charset="0"/>
              <a:buChar char="•"/>
            </a:pPr>
            <a:endParaRPr lang="en-US" sz="2400" dirty="0">
              <a:latin typeface="Corbel" panose="020B0503020204020204" pitchFamily="34" charset="0"/>
            </a:endParaRPr>
          </a:p>
          <a:p>
            <a:pPr marL="742950" lvl="1" indent="-285750">
              <a:buFont typeface="Arial" panose="020B0604020202020204" pitchFamily="34" charset="0"/>
              <a:buChar char="•"/>
            </a:pPr>
            <a:r>
              <a:rPr lang="en-US" sz="2400" dirty="0">
                <a:latin typeface="Corbel" panose="020B0503020204020204" pitchFamily="34" charset="0"/>
              </a:rPr>
              <a:t>Must receive permission from the manufacturer to be on the premises. </a:t>
            </a:r>
          </a:p>
          <a:p>
            <a:pPr marL="742950" lvl="1" indent="-285750">
              <a:buFont typeface="Arial" panose="020B0604020202020204" pitchFamily="34" charset="0"/>
              <a:buChar char="•"/>
            </a:pPr>
            <a:endParaRPr lang="en-US" sz="2400" dirty="0">
              <a:latin typeface="Corbel" panose="020B0503020204020204" pitchFamily="34" charset="0"/>
            </a:endParaRPr>
          </a:p>
          <a:p>
            <a:pPr marL="742950" lvl="1" indent="-285750">
              <a:buFont typeface="Arial" panose="020B0604020202020204" pitchFamily="34" charset="0"/>
              <a:buChar char="•"/>
            </a:pPr>
            <a:r>
              <a:rPr lang="en-US" sz="2400" dirty="0">
                <a:latin typeface="Corbel" panose="020B0503020204020204" pitchFamily="34" charset="0"/>
              </a:rPr>
              <a:t>Manufacturers can provide B roll footage to help supplement the video if students are not permitted on site. </a:t>
            </a:r>
          </a:p>
          <a:p>
            <a:endParaRPr lang="en-US" sz="2400" dirty="0">
              <a:latin typeface="Corbel" panose="020B0503020204020204" pitchFamily="34" charset="0"/>
            </a:endParaRPr>
          </a:p>
          <a:p>
            <a:endParaRPr lang="en-US" dirty="0"/>
          </a:p>
        </p:txBody>
      </p:sp>
    </p:spTree>
    <p:extLst>
      <p:ext uri="{BB962C8B-B14F-4D97-AF65-F5344CB8AC3E}">
        <p14:creationId xmlns:p14="http://schemas.microsoft.com/office/powerpoint/2010/main" val="1434855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4838" y="448574"/>
            <a:ext cx="8212347" cy="923330"/>
          </a:xfrm>
          <a:prstGeom prst="rect">
            <a:avLst/>
          </a:prstGeom>
          <a:noFill/>
        </p:spPr>
        <p:txBody>
          <a:bodyPr wrap="square" rtlCol="0">
            <a:spAutoFit/>
          </a:bodyPr>
          <a:lstStyle/>
          <a:p>
            <a:r>
              <a:rPr lang="en-US" sz="5400" dirty="0">
                <a:solidFill>
                  <a:srgbClr val="002060"/>
                </a:solidFill>
              </a:rPr>
              <a:t>Questions?</a:t>
            </a:r>
          </a:p>
        </p:txBody>
      </p:sp>
      <p:pic>
        <p:nvPicPr>
          <p:cNvPr id="2" name="Recorded Sound">
            <a:hlinkClick r:id="" action="ppaction://media"/>
            <a:extLst>
              <a:ext uri="{FF2B5EF4-FFF2-40B4-BE49-F238E27FC236}">
                <a16:creationId xmlns:a16="http://schemas.microsoft.com/office/drawing/2014/main" id="{6F005AFD-5A8B-4657-B97A-0FB2457627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5982" y="4010464"/>
            <a:ext cx="609600" cy="609600"/>
          </a:xfrm>
          <a:prstGeom prst="rect">
            <a:avLst/>
          </a:prstGeom>
        </p:spPr>
      </p:pic>
    </p:spTree>
    <p:extLst>
      <p:ext uri="{BB962C8B-B14F-4D97-AF65-F5344CB8AC3E}">
        <p14:creationId xmlns:p14="http://schemas.microsoft.com/office/powerpoint/2010/main" val="28836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BDB1F-FE75-4D88-8DFB-1404E052F6E7}"/>
              </a:ext>
            </a:extLst>
          </p:cNvPr>
          <p:cNvSpPr>
            <a:spLocks noGrp="1"/>
          </p:cNvSpPr>
          <p:nvPr>
            <p:ph sz="quarter" idx="13"/>
          </p:nvPr>
        </p:nvSpPr>
        <p:spPr>
          <a:xfrm>
            <a:off x="505056" y="673652"/>
            <a:ext cx="10394707" cy="3757820"/>
          </a:xfrm>
        </p:spPr>
        <p:txBody>
          <a:bodyPr>
            <a:noAutofit/>
          </a:bodyPr>
          <a:lstStyle/>
          <a:p>
            <a:pPr marL="0" indent="0">
              <a:buNone/>
            </a:pPr>
            <a:endParaRPr lang="en-US" sz="1800" cap="none" dirty="0">
              <a:solidFill>
                <a:schemeClr val="tx1"/>
              </a:solidFill>
            </a:endParaRPr>
          </a:p>
          <a:p>
            <a:pPr marL="0" indent="0">
              <a:buNone/>
            </a:pPr>
            <a:r>
              <a:rPr lang="en-US" sz="3200" b="1" cap="none" dirty="0">
                <a:solidFill>
                  <a:schemeClr val="tx1"/>
                </a:solidFill>
                <a:latin typeface="Corbel" panose="020B0503020204020204" pitchFamily="34" charset="0"/>
              </a:rPr>
              <a:t>Regional awards  </a:t>
            </a:r>
          </a:p>
          <a:p>
            <a:pPr marL="0" indent="0">
              <a:buNone/>
            </a:pPr>
            <a:r>
              <a:rPr lang="en-US" sz="2400" cap="none" dirty="0">
                <a:solidFill>
                  <a:schemeClr val="tx1"/>
                </a:solidFill>
                <a:latin typeface="Corbel" panose="020B0503020204020204" pitchFamily="34" charset="0"/>
              </a:rPr>
              <a:t>Outstanding Creativity </a:t>
            </a:r>
          </a:p>
          <a:p>
            <a:pPr marL="0" indent="0">
              <a:buNone/>
            </a:pPr>
            <a:r>
              <a:rPr lang="en-US" sz="2400" cap="none" dirty="0">
                <a:solidFill>
                  <a:schemeClr val="tx1"/>
                </a:solidFill>
                <a:latin typeface="Corbel" panose="020B0503020204020204" pitchFamily="34" charset="0"/>
              </a:rPr>
              <a:t>Viewer’s Choice </a:t>
            </a:r>
          </a:p>
          <a:p>
            <a:pPr marL="0" indent="0">
              <a:buNone/>
            </a:pPr>
            <a:r>
              <a:rPr lang="en-US" sz="2400" cap="none" dirty="0">
                <a:solidFill>
                  <a:schemeClr val="tx1"/>
                </a:solidFill>
                <a:latin typeface="Corbel" panose="020B0503020204020204" pitchFamily="34" charset="0"/>
              </a:rPr>
              <a:t>Best Manufacturing Message </a:t>
            </a:r>
          </a:p>
          <a:p>
            <a:pPr marL="0" indent="0">
              <a:buNone/>
            </a:pPr>
            <a:r>
              <a:rPr lang="en-US" sz="2400" cap="none" dirty="0">
                <a:solidFill>
                  <a:schemeClr val="tx1"/>
                </a:solidFill>
                <a:latin typeface="Corbel" panose="020B0503020204020204" pitchFamily="34" charset="0"/>
              </a:rPr>
              <a:t>Participation Certificates – All Students Will Receive A Certificate </a:t>
            </a:r>
          </a:p>
          <a:p>
            <a:endParaRPr lang="en-US" sz="1800" dirty="0">
              <a:latin typeface="Corbel" panose="020B0503020204020204" pitchFamily="34" charset="0"/>
            </a:endParaRPr>
          </a:p>
          <a:p>
            <a:endParaRPr lang="en-US" sz="1800" dirty="0"/>
          </a:p>
          <a:p>
            <a:endParaRPr lang="en-US" sz="1800" dirty="0"/>
          </a:p>
        </p:txBody>
      </p:sp>
      <p:pic>
        <p:nvPicPr>
          <p:cNvPr id="2" name="Recorded Sound">
            <a:hlinkClick r:id="" action="ppaction://media"/>
            <a:extLst>
              <a:ext uri="{FF2B5EF4-FFF2-40B4-BE49-F238E27FC236}">
                <a16:creationId xmlns:a16="http://schemas.microsoft.com/office/drawing/2014/main" id="{5EC5A6F0-42EF-4083-8228-A7CB544B6F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184" y="5192151"/>
            <a:ext cx="609600" cy="609600"/>
          </a:xfrm>
          <a:prstGeom prst="rect">
            <a:avLst/>
          </a:prstGeom>
        </p:spPr>
      </p:pic>
    </p:spTree>
    <p:extLst>
      <p:ext uri="{BB962C8B-B14F-4D97-AF65-F5344CB8AC3E}">
        <p14:creationId xmlns:p14="http://schemas.microsoft.com/office/powerpoint/2010/main" val="12566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965EA-BA07-4EF2-B679-CFB2AAD7968F}"/>
              </a:ext>
            </a:extLst>
          </p:cNvPr>
          <p:cNvSpPr>
            <a:spLocks noGrp="1"/>
          </p:cNvSpPr>
          <p:nvPr>
            <p:ph sz="quarter" idx="13"/>
          </p:nvPr>
        </p:nvSpPr>
        <p:spPr>
          <a:xfrm>
            <a:off x="699053" y="698423"/>
            <a:ext cx="10394707" cy="5596360"/>
          </a:xfrm>
        </p:spPr>
        <p:txBody>
          <a:bodyPr>
            <a:normAutofit lnSpcReduction="10000"/>
          </a:bodyPr>
          <a:lstStyle/>
          <a:p>
            <a:pPr marL="0" indent="0">
              <a:buNone/>
            </a:pPr>
            <a:r>
              <a:rPr lang="en-US" sz="3200" b="1" dirty="0">
                <a:solidFill>
                  <a:schemeClr val="tx1"/>
                </a:solidFill>
                <a:latin typeface="Corbel" panose="020B0503020204020204" pitchFamily="34" charset="0"/>
              </a:rPr>
              <a:t>New! Region winners will compete in state-wide competition.</a:t>
            </a:r>
            <a:endParaRPr lang="en-US" sz="3200" dirty="0"/>
          </a:p>
          <a:p>
            <a:pPr marL="0" indent="0">
              <a:buNone/>
            </a:pPr>
            <a:r>
              <a:rPr lang="en-US" sz="2400" b="1" cap="none" dirty="0">
                <a:solidFill>
                  <a:schemeClr val="tx1"/>
                </a:solidFill>
                <a:latin typeface="Corbel" panose="020B0503020204020204" pitchFamily="34" charset="0"/>
              </a:rPr>
              <a:t>Honorable Mentions  </a:t>
            </a:r>
          </a:p>
          <a:p>
            <a:pPr marL="0" indent="0">
              <a:buNone/>
            </a:pPr>
            <a:endParaRPr lang="en-US" sz="2400" cap="none" dirty="0">
              <a:solidFill>
                <a:schemeClr val="tx1"/>
              </a:solidFill>
              <a:latin typeface="Corbel" panose="020B0503020204020204" pitchFamily="34" charset="0"/>
            </a:endParaRPr>
          </a:p>
          <a:p>
            <a:pPr marL="0" indent="0">
              <a:buNone/>
            </a:pPr>
            <a:r>
              <a:rPr lang="en-US" sz="2400" b="1" cap="none" dirty="0">
                <a:solidFill>
                  <a:schemeClr val="tx1"/>
                </a:solidFill>
                <a:latin typeface="Corbel" panose="020B0503020204020204" pitchFamily="34" charset="0"/>
              </a:rPr>
              <a:t>Best Cameo Appearance  </a:t>
            </a:r>
          </a:p>
          <a:p>
            <a:pPr marL="0" indent="0">
              <a:buNone/>
            </a:pPr>
            <a:r>
              <a:rPr lang="en-US" sz="2400" cap="none" dirty="0">
                <a:solidFill>
                  <a:schemeClr val="tx1"/>
                </a:solidFill>
                <a:latin typeface="Corbel" panose="020B0503020204020204" pitchFamily="34" charset="0"/>
              </a:rPr>
              <a:t>	Famous WV person – or photo of a person.</a:t>
            </a:r>
          </a:p>
          <a:p>
            <a:pPr marL="0" indent="0">
              <a:buNone/>
            </a:pPr>
            <a:r>
              <a:rPr lang="en-US" sz="2400" cap="none" dirty="0">
                <a:solidFill>
                  <a:schemeClr val="tx1"/>
                </a:solidFill>
                <a:latin typeface="Corbel" panose="020B0503020204020204" pitchFamily="34" charset="0"/>
              </a:rPr>
              <a:t>	Actor, </a:t>
            </a:r>
            <a:r>
              <a:rPr lang="en-US" sz="2400" cap="none" dirty="0" err="1">
                <a:solidFill>
                  <a:schemeClr val="tx1"/>
                </a:solidFill>
                <a:latin typeface="Corbel" panose="020B0503020204020204" pitchFamily="34" charset="0"/>
              </a:rPr>
              <a:t>Mothman</a:t>
            </a:r>
            <a:r>
              <a:rPr lang="en-US" sz="2400" cap="none" dirty="0">
                <a:solidFill>
                  <a:schemeClr val="tx1"/>
                </a:solidFill>
                <a:latin typeface="Corbel" panose="020B0503020204020204" pitchFamily="34" charset="0"/>
              </a:rPr>
              <a:t>, etc. </a:t>
            </a:r>
          </a:p>
          <a:p>
            <a:pPr marL="0" indent="0">
              <a:buNone/>
            </a:pPr>
            <a:endParaRPr lang="en-US" sz="2400" b="1" cap="none" dirty="0">
              <a:solidFill>
                <a:schemeClr val="tx1"/>
              </a:solidFill>
              <a:latin typeface="Corbel" panose="020B0503020204020204" pitchFamily="34" charset="0"/>
            </a:endParaRPr>
          </a:p>
          <a:p>
            <a:pPr marL="0" indent="0">
              <a:buNone/>
            </a:pPr>
            <a:r>
              <a:rPr lang="en-US" sz="2400" b="1" cap="none" dirty="0">
                <a:solidFill>
                  <a:schemeClr val="tx1"/>
                </a:solidFill>
                <a:latin typeface="Corbel" panose="020B0503020204020204" pitchFamily="34" charset="0"/>
              </a:rPr>
              <a:t>Most Creative Product Placement </a:t>
            </a:r>
          </a:p>
          <a:p>
            <a:pPr marL="0" indent="0">
              <a:buNone/>
            </a:pPr>
            <a:r>
              <a:rPr lang="en-US" sz="2400" cap="none" dirty="0">
                <a:solidFill>
                  <a:schemeClr val="tx1"/>
                </a:solidFill>
                <a:latin typeface="Corbel" panose="020B0503020204020204" pitchFamily="34" charset="0"/>
              </a:rPr>
              <a:t>	Show the product the company makes.</a:t>
            </a:r>
          </a:p>
          <a:p>
            <a:pPr marL="0" indent="0">
              <a:buNone/>
            </a:pPr>
            <a:endParaRPr lang="en-US" sz="2400" cap="none" dirty="0">
              <a:solidFill>
                <a:schemeClr val="tx1"/>
              </a:solidFill>
              <a:latin typeface="Corbel" panose="020B0503020204020204" pitchFamily="34" charset="0"/>
            </a:endParaRPr>
          </a:p>
          <a:p>
            <a:pPr marL="0" indent="0">
              <a:buNone/>
            </a:pPr>
            <a:r>
              <a:rPr lang="en-US" sz="2400" b="1" cap="none" dirty="0">
                <a:solidFill>
                  <a:schemeClr val="tx1"/>
                </a:solidFill>
                <a:latin typeface="Corbel" panose="020B0503020204020204" pitchFamily="34" charset="0"/>
              </a:rPr>
              <a:t>Best Marketing Campaign </a:t>
            </a:r>
          </a:p>
          <a:p>
            <a:endParaRPr lang="en-US" sz="3100" cap="none" dirty="0">
              <a:solidFill>
                <a:schemeClr val="tx1"/>
              </a:solidFill>
              <a:latin typeface="Corbel" panose="020B0503020204020204" pitchFamily="34" charset="0"/>
            </a:endParaRPr>
          </a:p>
          <a:p>
            <a:endParaRPr lang="en-US" dirty="0"/>
          </a:p>
        </p:txBody>
      </p:sp>
      <p:pic>
        <p:nvPicPr>
          <p:cNvPr id="2" name="Recorded Sound">
            <a:hlinkClick r:id="" action="ppaction://media"/>
            <a:extLst>
              <a:ext uri="{FF2B5EF4-FFF2-40B4-BE49-F238E27FC236}">
                <a16:creationId xmlns:a16="http://schemas.microsoft.com/office/drawing/2014/main" id="{D1462F6F-1A1C-4A52-A126-BB18389092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440" y="6159577"/>
            <a:ext cx="609600" cy="609600"/>
          </a:xfrm>
          <a:prstGeom prst="rect">
            <a:avLst/>
          </a:prstGeom>
        </p:spPr>
      </p:pic>
    </p:spTree>
    <p:extLst>
      <p:ext uri="{BB962C8B-B14F-4D97-AF65-F5344CB8AC3E}">
        <p14:creationId xmlns:p14="http://schemas.microsoft.com/office/powerpoint/2010/main" val="4548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DBF34-2728-4080-8287-322E0FFD4135}"/>
              </a:ext>
            </a:extLst>
          </p:cNvPr>
          <p:cNvSpPr>
            <a:spLocks noGrp="1"/>
          </p:cNvSpPr>
          <p:nvPr>
            <p:ph sz="quarter" idx="13"/>
          </p:nvPr>
        </p:nvSpPr>
        <p:spPr>
          <a:xfrm>
            <a:off x="1409133" y="2268605"/>
            <a:ext cx="10394707" cy="3311189"/>
          </a:xfrm>
        </p:spPr>
        <p:txBody>
          <a:bodyPr>
            <a:normAutofit/>
          </a:bodyPr>
          <a:lstStyle/>
          <a:p>
            <a:endParaRPr lang="en-US" dirty="0"/>
          </a:p>
          <a:p>
            <a:pPr marL="0" indent="0">
              <a:buNone/>
            </a:pPr>
            <a:r>
              <a:rPr lang="en-US" sz="3500" b="1" cap="none" dirty="0">
                <a:latin typeface="Corbel" panose="020B0503020204020204" pitchFamily="34" charset="0"/>
              </a:rPr>
              <a:t>Mid-October: </a:t>
            </a:r>
          </a:p>
          <a:p>
            <a:pPr marL="0" indent="0">
              <a:buNone/>
            </a:pPr>
            <a:r>
              <a:rPr lang="en-US" sz="3500" cap="none" dirty="0">
                <a:latin typeface="Corbel" panose="020B0503020204020204" pitchFamily="34" charset="0"/>
              </a:rPr>
              <a:t>virtual teacher trainings</a:t>
            </a:r>
          </a:p>
          <a:p>
            <a:pPr marL="0" indent="0">
              <a:buNone/>
            </a:pPr>
            <a:r>
              <a:rPr lang="en-US" sz="3500" cap="none" dirty="0">
                <a:latin typeface="Corbel" panose="020B0503020204020204" pitchFamily="34" charset="0"/>
              </a:rPr>
              <a:t>virtual introductory meeting between manufacturers and teacher coaches to start the process </a:t>
            </a:r>
          </a:p>
          <a:p>
            <a:endParaRPr lang="en-US" dirty="0"/>
          </a:p>
        </p:txBody>
      </p:sp>
      <p:pic>
        <p:nvPicPr>
          <p:cNvPr id="4" name="Picture 3">
            <a:extLst>
              <a:ext uri="{FF2B5EF4-FFF2-40B4-BE49-F238E27FC236}">
                <a16:creationId xmlns:a16="http://schemas.microsoft.com/office/drawing/2014/main" id="{F41BFB54-72F3-4550-AF95-58C94A9449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3206" y="0"/>
            <a:ext cx="3730388" cy="2797791"/>
          </a:xfrm>
          <a:prstGeom prst="rect">
            <a:avLst/>
          </a:prstGeom>
        </p:spPr>
      </p:pic>
    </p:spTree>
    <p:extLst>
      <p:ext uri="{BB962C8B-B14F-4D97-AF65-F5344CB8AC3E}">
        <p14:creationId xmlns:p14="http://schemas.microsoft.com/office/powerpoint/2010/main" val="3497835852"/>
      </p:ext>
    </p:extLst>
  </p:cSld>
  <p:clrMapOvr>
    <a:masterClrMapping/>
  </p:clrMapOvr>
</p:sld>
</file>

<file path=ppt/theme/theme1.xml><?xml version="1.0" encoding="utf-8"?>
<a:theme xmlns:a="http://schemas.openxmlformats.org/drawingml/2006/main" name="Fac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4131</TotalTime>
  <Words>1881</Words>
  <Application>Microsoft Office PowerPoint</Application>
  <PresentationFormat>Widescreen</PresentationFormat>
  <Paragraphs>346</Paragraphs>
  <Slides>60</Slides>
  <Notes>20</Notes>
  <HiddenSlides>0</HiddenSlides>
  <MMClips>47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Arial Black</vt:lpstr>
      <vt:lpstr>Calibri</vt:lpstr>
      <vt:lpstr>Corbel</vt:lpstr>
      <vt:lpstr>Trebuchet MS</vt:lpstr>
      <vt:lpstr>Wingdings 3</vt:lpstr>
      <vt:lpstr>Facet</vt:lpstr>
      <vt:lpstr>Welcome  Amber Butcher Director of Workforce Internships   Beth Brautigan Project Manager  Blue Ridge Community And Technical College Martinsburg, WV   </vt:lpstr>
      <vt:lpstr>PowerPoint Presentation</vt:lpstr>
      <vt:lpstr>What’s so cool about manufacturing?</vt:lpstr>
      <vt:lpstr>PowerPoint Presentation</vt:lpstr>
      <vt:lpstr>Goal:</vt:lpstr>
      <vt:lpstr>New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vt:lpstr>
      <vt:lpstr>PowerPoint Presentation</vt:lpstr>
      <vt:lpstr>PowerPoint Presentation</vt:lpstr>
      <vt:lpstr>PowerPoint Presentation</vt:lpstr>
      <vt:lpstr>PowerPoint Presentation</vt:lpstr>
      <vt:lpstr>PowerPoint Presentation</vt:lpstr>
      <vt:lpstr>PowerPoint Presentation</vt:lpstr>
      <vt:lpstr>Pre-Production</vt:lpstr>
      <vt:lpstr>PowerPoint Presentation</vt:lpstr>
      <vt:lpstr>PowerPoint Presentation</vt:lpstr>
      <vt:lpstr>PowerPoint Presentation</vt:lpstr>
      <vt:lpstr>PowerPoint Presentation</vt:lpstr>
      <vt:lpstr>Pre-Production</vt:lpstr>
      <vt:lpstr>Pre-Production</vt:lpstr>
      <vt:lpstr>Pre-Production</vt:lpstr>
      <vt:lpstr>Pre-Production</vt:lpstr>
      <vt:lpstr>Pre-Production</vt:lpstr>
      <vt:lpstr>Pre-Production</vt:lpstr>
      <vt:lpstr>PowerPoint Presentation</vt:lpstr>
      <vt:lpstr>PowerPoint Presentation</vt:lpstr>
      <vt:lpstr>PowerPoint Presentation</vt:lpstr>
      <vt:lpstr>PowerPoint Presentation</vt:lpstr>
      <vt:lpstr>Pre-Production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vt:lpstr>
      <vt:lpstr>PowerPoint Presentation</vt:lpstr>
      <vt:lpstr>Editing</vt:lpstr>
      <vt:lpstr>Editing</vt:lpstr>
      <vt:lpstr>Editing  Software</vt:lpstr>
      <vt:lpstr>Marketing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Butcher</dc:creator>
  <cp:lastModifiedBy>Amber Butcher</cp:lastModifiedBy>
  <cp:revision>122</cp:revision>
  <dcterms:created xsi:type="dcterms:W3CDTF">2018-10-19T18:39:14Z</dcterms:created>
  <dcterms:modified xsi:type="dcterms:W3CDTF">2021-11-15T13:17:26Z</dcterms:modified>
</cp:coreProperties>
</file>